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1"/>
  </p:notesMasterIdLst>
  <p:sldIdLst>
    <p:sldId id="271" r:id="rId5"/>
    <p:sldId id="272" r:id="rId6"/>
    <p:sldId id="258" r:id="rId7"/>
    <p:sldId id="261" r:id="rId8"/>
    <p:sldId id="260" r:id="rId9"/>
    <p:sldId id="262" r:id="rId10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E83013A-FF39-43E2-99EF-AD1D2184C45A}" v="3" dt="2023-09-12T13:41:13.047"/>
  </p1510:revLst>
</p1510:revInfo>
</file>

<file path=ppt/tableStyles.xml><?xml version="1.0" encoding="utf-8"?>
<a:tblStyleLst xmlns:a="http://schemas.openxmlformats.org/drawingml/2006/main" def="{5C22544A-7EE6-4342-B048-85BDC9FD1C3A}"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8"/>
  </p:normalViewPr>
  <p:slideViewPr>
    <p:cSldViewPr snapToGrid="0" snapToObjects="1">
      <p:cViewPr varScale="1">
        <p:scale>
          <a:sx n="64" d="100"/>
          <a:sy n="64" d="100"/>
        </p:scale>
        <p:origin x="3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5C0BC67-23C9-2F48-B20A-1DB1D07B1001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46D5A1F-1E19-AB4D-9F91-E209B821AD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5841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6D5A1F-1E19-AB4D-9F91-E209B821ADD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3453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nnepin County Titl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26384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4954996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Content Placeholder 6"/>
          <p:cNvSpPr>
            <a:spLocks noGrp="1"/>
          </p:cNvSpPr>
          <p:nvPr>
            <p:ph sz="quarter" idx="13"/>
          </p:nvPr>
        </p:nvSpPr>
        <p:spPr>
          <a:xfrm>
            <a:off x="838199" y="1828800"/>
            <a:ext cx="4954997" cy="379744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4"/>
          </p:nvPr>
        </p:nvSpPr>
        <p:spPr>
          <a:xfrm>
            <a:off x="6261100" y="0"/>
            <a:ext cx="5930900" cy="6858000"/>
          </a:xfrm>
        </p:spPr>
        <p:txBody>
          <a:bodyPr/>
          <a:lstStyle>
            <a:lvl1pPr marL="0" indent="0">
              <a:buNone/>
              <a:defRPr b="0" i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2"/>
          </p:nvPr>
        </p:nvSpPr>
        <p:spPr>
          <a:xfrm>
            <a:off x="4660810" y="6291608"/>
            <a:ext cx="109541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C2CF2B1C-D339-4B39-99A3-9C9269834B47}" type="datetime1">
              <a:rPr lang="en-US" smtClean="0"/>
              <a:t>9/12/2023</a:t>
            </a:fld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8200" y="6291608"/>
            <a:ext cx="3743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u="none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Hennepin County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35506" y="6291608"/>
            <a:ext cx="4255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86EE7409-6A40-4D5F-9523-C70A03FE535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8797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ontent B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6"/>
          <p:cNvSpPr>
            <a:spLocks noGrp="1"/>
          </p:cNvSpPr>
          <p:nvPr>
            <p:ph sz="quarter" idx="13"/>
          </p:nvPr>
        </p:nvSpPr>
        <p:spPr>
          <a:xfrm>
            <a:off x="838199" y="1828800"/>
            <a:ext cx="4954997" cy="379744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4"/>
          </p:nvPr>
        </p:nvSpPr>
        <p:spPr>
          <a:xfrm>
            <a:off x="6261100" y="0"/>
            <a:ext cx="5930900" cy="6858000"/>
          </a:xfrm>
        </p:spPr>
        <p:txBody>
          <a:bodyPr/>
          <a:lstStyle>
            <a:lvl1pPr marL="0" indent="0">
              <a:buNone/>
              <a:defRPr b="0" i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4954996" cy="1325563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4660810" y="6291608"/>
            <a:ext cx="109541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9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2C7A03E8-5071-426F-BBFC-806F39D27713}" type="datetime1">
              <a:rPr lang="en-US" smtClean="0"/>
              <a:t>9/12/2023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8200" y="6291608"/>
            <a:ext cx="3743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9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Hennepin County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35506" y="6291608"/>
            <a:ext cx="4255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9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86EE7409-6A40-4D5F-9523-C70A03FE535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7792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ption with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838198" y="1212760"/>
            <a:ext cx="4954589" cy="3313684"/>
          </a:xfrm>
        </p:spPr>
        <p:txBody>
          <a:bodyPr anchor="ctr"/>
          <a:lstStyle>
            <a:lvl1pPr marL="0" indent="0">
              <a:spcBef>
                <a:spcPts val="600"/>
              </a:spcBef>
              <a:spcAft>
                <a:spcPts val="600"/>
              </a:spcAft>
              <a:buNone/>
              <a:defRPr b="0" i="0" baseline="0">
                <a:latin typeface="Segoe UI Light" panose="020B0502040204020203" pitchFamily="34" charset="0"/>
                <a:ea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pPr lvl="0"/>
            <a:r>
              <a:rPr lang="en-US" dirty="0"/>
              <a:t>Click to insert text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6"/>
          </p:nvPr>
        </p:nvSpPr>
        <p:spPr>
          <a:xfrm>
            <a:off x="6431280" y="0"/>
            <a:ext cx="5760720" cy="6858000"/>
          </a:xfrm>
        </p:spPr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1200"/>
              </a:spcAft>
              <a:buClrTx/>
              <a:buSzTx/>
              <a:buFont typeface="Arial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4660810" y="6291608"/>
            <a:ext cx="109541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2D8C7E71-36C2-4ABA-AF3A-C398CA75BC22}" type="datetime1">
              <a:rPr lang="en-US" smtClean="0"/>
              <a:t>9/12/2023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8200" y="6291608"/>
            <a:ext cx="3743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Hennepin County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35506" y="6291608"/>
            <a:ext cx="4255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86EE7409-6A40-4D5F-9523-C70A03FE535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53429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s with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4954996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Content Placeholder 6"/>
          <p:cNvSpPr>
            <a:spLocks noGrp="1"/>
          </p:cNvSpPr>
          <p:nvPr>
            <p:ph sz="quarter" idx="13"/>
          </p:nvPr>
        </p:nvSpPr>
        <p:spPr>
          <a:xfrm>
            <a:off x="838199" y="1828800"/>
            <a:ext cx="4954997" cy="379744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4"/>
          </p:nvPr>
        </p:nvSpPr>
        <p:spPr>
          <a:xfrm>
            <a:off x="6488201" y="2237591"/>
            <a:ext cx="2085297" cy="1807677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Picture Placeholder 5"/>
          <p:cNvSpPr>
            <a:spLocks noGrp="1"/>
          </p:cNvSpPr>
          <p:nvPr>
            <p:ph type="pic" sz="quarter" idx="15"/>
          </p:nvPr>
        </p:nvSpPr>
        <p:spPr>
          <a:xfrm>
            <a:off x="9268503" y="2237591"/>
            <a:ext cx="2085297" cy="1807677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4660810" y="6291608"/>
            <a:ext cx="109541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BB54623B-B854-44BC-AF39-99FAFB9CA30B}" type="datetime1">
              <a:rPr lang="en-US" smtClean="0"/>
              <a:t>9/12/2023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8200" y="6291608"/>
            <a:ext cx="3743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Hennepin County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35506" y="6291608"/>
            <a:ext cx="4255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86EE7409-6A40-4D5F-9523-C70A03FE535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3813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s with Content B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4954996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Content Placeholder 6"/>
          <p:cNvSpPr>
            <a:spLocks noGrp="1"/>
          </p:cNvSpPr>
          <p:nvPr>
            <p:ph sz="quarter" idx="13"/>
          </p:nvPr>
        </p:nvSpPr>
        <p:spPr>
          <a:xfrm>
            <a:off x="838199" y="1828800"/>
            <a:ext cx="4954997" cy="379744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4"/>
          </p:nvPr>
        </p:nvSpPr>
        <p:spPr>
          <a:xfrm>
            <a:off x="6488201" y="2237591"/>
            <a:ext cx="2085297" cy="1807677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Picture Placeholder 5"/>
          <p:cNvSpPr>
            <a:spLocks noGrp="1"/>
          </p:cNvSpPr>
          <p:nvPr>
            <p:ph type="pic" sz="quarter" idx="15"/>
          </p:nvPr>
        </p:nvSpPr>
        <p:spPr>
          <a:xfrm>
            <a:off x="9268503" y="2237591"/>
            <a:ext cx="2085297" cy="1807677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4660810" y="6291608"/>
            <a:ext cx="109541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9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F86A9006-0F59-4A55-8631-B1034FE8F419}" type="datetime1">
              <a:rPr lang="en-US" smtClean="0"/>
              <a:t>9/12/2023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8200" y="6291608"/>
            <a:ext cx="3743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9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Hennepin County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35506" y="6291608"/>
            <a:ext cx="4255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9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86EE7409-6A40-4D5F-9523-C70A03FE535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4356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ontent(3)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2107672" y="2319867"/>
            <a:ext cx="1736725" cy="173513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2"/>
          </p:nvPr>
        </p:nvSpPr>
        <p:spPr>
          <a:xfrm>
            <a:off x="5231872" y="2319867"/>
            <a:ext cx="1736725" cy="173513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8356072" y="2319867"/>
            <a:ext cx="1736725" cy="173513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20" hasCustomPrompt="1"/>
          </p:nvPr>
        </p:nvSpPr>
        <p:spPr>
          <a:xfrm>
            <a:off x="2107671" y="4243346"/>
            <a:ext cx="1736725" cy="13076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spcAft>
                <a:spcPts val="600"/>
              </a:spcAft>
              <a:buNone/>
              <a:defRPr sz="1800" b="0" i="0" baseline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Text here</a:t>
            </a:r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21" hasCustomPrompt="1"/>
          </p:nvPr>
        </p:nvSpPr>
        <p:spPr>
          <a:xfrm>
            <a:off x="5227637" y="4243346"/>
            <a:ext cx="1736725" cy="1307600"/>
          </a:xfrm>
        </p:spPr>
        <p:txBody>
          <a:bodyPr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1200"/>
              </a:spcAft>
              <a:buClrTx/>
              <a:buSzTx/>
              <a:buFont typeface="Arial"/>
              <a:buNone/>
              <a:tabLst/>
              <a:defRPr sz="1800" b="0" i="0" baseline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120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/>
              <a:t>Text here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22" hasCustomPrompt="1"/>
          </p:nvPr>
        </p:nvSpPr>
        <p:spPr>
          <a:xfrm>
            <a:off x="8356072" y="4243346"/>
            <a:ext cx="1736725" cy="1307600"/>
          </a:xfrm>
        </p:spPr>
        <p:txBody>
          <a:bodyPr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/>
              <a:buNone/>
              <a:tabLst/>
              <a:defRPr sz="1800" b="0" i="0" baseline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120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/>
              <a:t>Text here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4660810" y="6291608"/>
            <a:ext cx="109541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BFD1F568-8353-4B90-9947-9AC553062B79}" type="datetime1">
              <a:rPr lang="en-US" smtClean="0"/>
              <a:t>9/12/2023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8200" y="6291608"/>
            <a:ext cx="3743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Hennepin County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35506" y="6291608"/>
            <a:ext cx="4255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86EE7409-6A40-4D5F-9523-C70A03FE535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4434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ontent(3) B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2107672" y="2319867"/>
            <a:ext cx="1736725" cy="1735138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2"/>
          </p:nvPr>
        </p:nvSpPr>
        <p:spPr>
          <a:xfrm>
            <a:off x="5231872" y="2319867"/>
            <a:ext cx="1736725" cy="1735138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8356072" y="2319867"/>
            <a:ext cx="1736725" cy="1735138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20" hasCustomPrompt="1"/>
          </p:nvPr>
        </p:nvSpPr>
        <p:spPr>
          <a:xfrm>
            <a:off x="2107671" y="4243346"/>
            <a:ext cx="1736725" cy="13076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spcAft>
                <a:spcPts val="600"/>
              </a:spcAft>
              <a:buNone/>
              <a:defRPr sz="1800" b="0" i="0" baseline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Text here</a:t>
            </a:r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21" hasCustomPrompt="1"/>
          </p:nvPr>
        </p:nvSpPr>
        <p:spPr>
          <a:xfrm>
            <a:off x="5227637" y="4243346"/>
            <a:ext cx="1736725" cy="1307600"/>
          </a:xfrm>
        </p:spPr>
        <p:txBody>
          <a:bodyPr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/>
              <a:buNone/>
              <a:tabLst/>
              <a:defRPr sz="1800" b="0" i="0" baseline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120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/>
              <a:t>Text here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22" hasCustomPrompt="1"/>
          </p:nvPr>
        </p:nvSpPr>
        <p:spPr>
          <a:xfrm>
            <a:off x="8356072" y="4243346"/>
            <a:ext cx="1736725" cy="1307600"/>
          </a:xfrm>
        </p:spPr>
        <p:txBody>
          <a:bodyPr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/>
              <a:buNone/>
              <a:tabLst/>
              <a:defRPr sz="1800" b="0" i="0" baseline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120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/>
              <a:t>Text here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4660810" y="6291608"/>
            <a:ext cx="109541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9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86D85D91-1EBF-4DEB-BFAD-CC476E1CAD36}" type="datetime1">
              <a:rPr lang="en-US" smtClean="0"/>
              <a:t>9/12/2023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8200" y="6291608"/>
            <a:ext cx="3743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9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Hennepin County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35506" y="6291608"/>
            <a:ext cx="4255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9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86EE7409-6A40-4D5F-9523-C70A03FE535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99864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C with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196781" y="365125"/>
            <a:ext cx="4954996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Content Placeholder 6"/>
          <p:cNvSpPr>
            <a:spLocks noGrp="1"/>
          </p:cNvSpPr>
          <p:nvPr>
            <p:ph sz="quarter" idx="13"/>
          </p:nvPr>
        </p:nvSpPr>
        <p:spPr>
          <a:xfrm>
            <a:off x="6196780" y="1828800"/>
            <a:ext cx="4954997" cy="379744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6197456" y="6291608"/>
            <a:ext cx="109541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08C73B70-75CD-4A1E-8BB0-439AE3CA22C7}" type="datetime1">
              <a:rPr lang="en-US" smtClean="0"/>
              <a:t>9/12/2023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8200" y="6291608"/>
            <a:ext cx="3743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9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Hennepin County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72152" y="6291608"/>
            <a:ext cx="4255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86EE7409-6A40-4D5F-9523-C70A03FE535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83161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Caption B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20" hasCustomPrompt="1"/>
          </p:nvPr>
        </p:nvSpPr>
        <p:spPr>
          <a:xfrm>
            <a:off x="1606226" y="2555766"/>
            <a:ext cx="2169361" cy="2389859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spcAft>
                <a:spcPts val="600"/>
              </a:spcAft>
              <a:buNone/>
              <a:defRPr sz="2000" b="0" i="0" baseline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Text here</a:t>
            </a:r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21" hasCustomPrompt="1"/>
          </p:nvPr>
        </p:nvSpPr>
        <p:spPr>
          <a:xfrm>
            <a:off x="5141859" y="2555765"/>
            <a:ext cx="2169361" cy="2389859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spcAft>
                <a:spcPts val="600"/>
              </a:spcAft>
              <a:buNone/>
              <a:defRPr sz="2000" b="0" i="0" baseline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Text here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22" hasCustomPrompt="1"/>
          </p:nvPr>
        </p:nvSpPr>
        <p:spPr>
          <a:xfrm>
            <a:off x="8677492" y="2555764"/>
            <a:ext cx="2169361" cy="2389859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spcAft>
                <a:spcPts val="600"/>
              </a:spcAft>
              <a:buNone/>
              <a:defRPr sz="2000" b="0" i="0" baseline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Text here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4660810" y="6291608"/>
            <a:ext cx="109541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5807C767-903A-414C-ACF4-866DEBBEE1E1}" type="datetime1">
              <a:rPr lang="en-US" smtClean="0"/>
              <a:t>9/12/2023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8200" y="6291608"/>
            <a:ext cx="3743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Hennepin County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35506" y="6291608"/>
            <a:ext cx="4255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86EE7409-6A40-4D5F-9523-C70A03FE535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337378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2" name="Text Placeholder 6"/>
          <p:cNvSpPr>
            <a:spLocks noGrp="1"/>
          </p:cNvSpPr>
          <p:nvPr>
            <p:ph type="body" sz="quarter" idx="17" hasCustomPrompt="1"/>
          </p:nvPr>
        </p:nvSpPr>
        <p:spPr>
          <a:xfrm>
            <a:off x="838200" y="2270805"/>
            <a:ext cx="2668588" cy="547574"/>
          </a:xfrm>
        </p:spPr>
        <p:txBody>
          <a:bodyPr anchor="ctr">
            <a:normAutofit/>
          </a:bodyPr>
          <a:lstStyle>
            <a:lvl1pPr marL="0" indent="0">
              <a:buNone/>
              <a:defRPr sz="2400" baseline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Title here</a:t>
            </a:r>
          </a:p>
        </p:txBody>
      </p:sp>
      <p:sp>
        <p:nvSpPr>
          <p:cNvPr id="23" name="Text Placeholder 6"/>
          <p:cNvSpPr>
            <a:spLocks noGrp="1"/>
          </p:cNvSpPr>
          <p:nvPr>
            <p:ph type="body" sz="quarter" idx="18" hasCustomPrompt="1"/>
          </p:nvPr>
        </p:nvSpPr>
        <p:spPr>
          <a:xfrm>
            <a:off x="838200" y="3387863"/>
            <a:ext cx="2668588" cy="547574"/>
          </a:xfrm>
        </p:spPr>
        <p:txBody>
          <a:bodyPr anchor="ctr">
            <a:normAutofit/>
          </a:bodyPr>
          <a:lstStyle>
            <a:lvl1pPr marL="0" indent="0">
              <a:buNone/>
              <a:defRPr sz="24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Title here</a:t>
            </a:r>
          </a:p>
        </p:txBody>
      </p:sp>
      <p:sp>
        <p:nvSpPr>
          <p:cNvPr id="24" name="Text Placeholder 6"/>
          <p:cNvSpPr>
            <a:spLocks noGrp="1"/>
          </p:cNvSpPr>
          <p:nvPr>
            <p:ph type="body" sz="quarter" idx="19" hasCustomPrompt="1"/>
          </p:nvPr>
        </p:nvSpPr>
        <p:spPr>
          <a:xfrm>
            <a:off x="838199" y="4504921"/>
            <a:ext cx="2668588" cy="547574"/>
          </a:xfrm>
        </p:spPr>
        <p:txBody>
          <a:bodyPr anchor="ctr">
            <a:normAutofit/>
          </a:bodyPr>
          <a:lstStyle>
            <a:lvl1pPr marL="0" indent="0">
              <a:buNone/>
              <a:defRPr sz="24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Title here</a:t>
            </a:r>
          </a:p>
        </p:txBody>
      </p:sp>
      <p:sp>
        <p:nvSpPr>
          <p:cNvPr id="25" name="Text Placeholder 6"/>
          <p:cNvSpPr>
            <a:spLocks noGrp="1"/>
          </p:cNvSpPr>
          <p:nvPr>
            <p:ph type="body" sz="quarter" idx="20" hasCustomPrompt="1"/>
          </p:nvPr>
        </p:nvSpPr>
        <p:spPr>
          <a:xfrm>
            <a:off x="4393018" y="2360689"/>
            <a:ext cx="6960782" cy="547574"/>
          </a:xfrm>
        </p:spPr>
        <p:txBody>
          <a:bodyPr anchor="ctr">
            <a:normAutofit/>
          </a:bodyPr>
          <a:lstStyle>
            <a:lvl1pPr marL="0" indent="0">
              <a:buNone/>
              <a:defRPr sz="24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Explain here</a:t>
            </a:r>
          </a:p>
        </p:txBody>
      </p:sp>
      <p:sp>
        <p:nvSpPr>
          <p:cNvPr id="26" name="Text Placeholder 6"/>
          <p:cNvSpPr>
            <a:spLocks noGrp="1"/>
          </p:cNvSpPr>
          <p:nvPr>
            <p:ph type="body" sz="quarter" idx="21" hasCustomPrompt="1"/>
          </p:nvPr>
        </p:nvSpPr>
        <p:spPr>
          <a:xfrm>
            <a:off x="4393018" y="3487382"/>
            <a:ext cx="6960782" cy="547574"/>
          </a:xfrm>
        </p:spPr>
        <p:txBody>
          <a:bodyPr anchor="ctr">
            <a:normAutofit/>
          </a:bodyPr>
          <a:lstStyle>
            <a:lvl1pPr marL="0" indent="0">
              <a:buNone/>
              <a:defRPr sz="24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Explain here</a:t>
            </a:r>
          </a:p>
        </p:txBody>
      </p:sp>
      <p:sp>
        <p:nvSpPr>
          <p:cNvPr id="27" name="Text Placeholder 6"/>
          <p:cNvSpPr>
            <a:spLocks noGrp="1"/>
          </p:cNvSpPr>
          <p:nvPr>
            <p:ph type="body" sz="quarter" idx="22" hasCustomPrompt="1"/>
          </p:nvPr>
        </p:nvSpPr>
        <p:spPr>
          <a:xfrm>
            <a:off x="4393018" y="4603767"/>
            <a:ext cx="6960782" cy="547574"/>
          </a:xfrm>
        </p:spPr>
        <p:txBody>
          <a:bodyPr anchor="ctr">
            <a:normAutofit/>
          </a:bodyPr>
          <a:lstStyle>
            <a:lvl1pPr marL="0" indent="0">
              <a:buNone/>
              <a:defRPr sz="24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Explain here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4660810" y="6291608"/>
            <a:ext cx="109541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2E6CB594-587B-408F-8498-0FDC16E47627}" type="datetime1">
              <a:rPr lang="en-US" smtClean="0"/>
              <a:t>9/12/2023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8200" y="6291608"/>
            <a:ext cx="3743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Hennepin County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35506" y="6291608"/>
            <a:ext cx="4255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86EE7409-6A40-4D5F-9523-C70A03FE535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4588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4572001"/>
            <a:ext cx="12192000" cy="1108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726540"/>
            <a:ext cx="10515600" cy="533949"/>
          </a:xfrm>
        </p:spPr>
        <p:txBody>
          <a:bodyPr anchor="ctr"/>
          <a:lstStyle>
            <a:lvl1pPr>
              <a:defRPr b="0" i="0">
                <a:solidFill>
                  <a:schemeClr val="bg1"/>
                </a:solidFill>
                <a:latin typeface="Segoe UI Light" panose="020B0502040204020203" pitchFamily="34" charset="0"/>
                <a:ea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12192000" cy="45720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838199" y="1030143"/>
            <a:ext cx="1051560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838200" y="5357813"/>
            <a:ext cx="10515600" cy="236537"/>
          </a:xfrm>
        </p:spPr>
        <p:txBody>
          <a:bodyPr anchor="ctr">
            <a:noAutofit/>
          </a:bodyPr>
          <a:lstStyle>
            <a:lvl1pPr marL="0" indent="0">
              <a:buNone/>
              <a:defRPr sz="1600" b="0" i="0" baseline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1200"/>
              </a:spcAft>
              <a:buClrTx/>
              <a:buSzTx/>
              <a:tabLst/>
              <a:defRPr/>
            </a:pPr>
            <a:r>
              <a:rPr lang="en-US" dirty="0"/>
              <a:t>Department and presenter name here</a:t>
            </a:r>
          </a:p>
        </p:txBody>
      </p:sp>
      <p:sp>
        <p:nvSpPr>
          <p:cNvPr id="26" name="Date Placeholder 3"/>
          <p:cNvSpPr>
            <a:spLocks noGrp="1"/>
          </p:cNvSpPr>
          <p:nvPr>
            <p:ph type="dt" sz="half" idx="2"/>
          </p:nvPr>
        </p:nvSpPr>
        <p:spPr>
          <a:xfrm>
            <a:off x="4660810" y="6291608"/>
            <a:ext cx="109541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77B96408-6EC6-478F-89C8-C6B5E041F00D}" type="datetime1">
              <a:rPr lang="en-US" smtClean="0"/>
              <a:t>9/12/2023</a:t>
            </a:fld>
            <a:endParaRPr lang="en-US" dirty="0"/>
          </a:p>
        </p:txBody>
      </p:sp>
      <p:sp>
        <p:nvSpPr>
          <p:cNvPr id="2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8200" y="6291608"/>
            <a:ext cx="3743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Hennepin County</a:t>
            </a:r>
          </a:p>
        </p:txBody>
      </p:sp>
      <p:sp>
        <p:nvSpPr>
          <p:cNvPr id="2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35506" y="6291608"/>
            <a:ext cx="4255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86EE7409-6A40-4D5F-9523-C70A03FE535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3605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Simpl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403475"/>
            <a:ext cx="10515600" cy="132556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4660810" y="6291608"/>
            <a:ext cx="109541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00FEBFCF-ECE9-46D3-861C-CBFE9D5673DA}" type="datetime1">
              <a:rPr lang="en-US" smtClean="0"/>
              <a:t>9/12/2023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8200" y="6291608"/>
            <a:ext cx="3743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Hennepin County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35506" y="6291608"/>
            <a:ext cx="4255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86EE7409-6A40-4D5F-9523-C70A03FE535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6190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me Car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838198" y="3873714"/>
            <a:ext cx="6053140" cy="1518417"/>
          </a:xfrm>
        </p:spPr>
        <p:txBody>
          <a:bodyPr>
            <a:normAutofit/>
          </a:bodyPr>
          <a:lstStyle>
            <a:lvl1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400" baseline="0"/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/>
              <a:t>Address here (optional)</a:t>
            </a: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838198" y="3221665"/>
            <a:ext cx="6053140" cy="504698"/>
          </a:xfrm>
        </p:spPr>
        <p:txBody>
          <a:bodyPr anchor="ctr">
            <a:normAutofit/>
          </a:bodyPr>
          <a:lstStyle>
            <a:lvl1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400" baseline="0"/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 err="1"/>
              <a:t>Name.name@email.email</a:t>
            </a:r>
            <a:r>
              <a:rPr lang="en-US" dirty="0"/>
              <a:t>, 555-333-0000</a:t>
            </a:r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838198" y="2567784"/>
            <a:ext cx="6053140" cy="504698"/>
          </a:xfrm>
        </p:spPr>
        <p:txBody>
          <a:bodyPr anchor="ctr">
            <a:noAutofit/>
          </a:bodyPr>
          <a:lstStyle>
            <a:lvl1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600" b="0" i="0" baseline="0">
                <a:latin typeface="Segoe UI Light" panose="020B0502040204020203" pitchFamily="34" charset="0"/>
                <a:ea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/>
              <a:t>Name here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4660810" y="6291608"/>
            <a:ext cx="109541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00FEBFCF-ECE9-46D3-861C-CBFE9D5673DA}" type="datetime1">
              <a:rPr lang="en-US" smtClean="0"/>
              <a:t>9/12/2023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8200" y="6291608"/>
            <a:ext cx="3743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Hennepin County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35506" y="6291608"/>
            <a:ext cx="4255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86EE7409-6A40-4D5F-9523-C70A03FE535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14655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me Card B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838198" y="3873714"/>
            <a:ext cx="6053140" cy="1518417"/>
          </a:xfrm>
        </p:spPr>
        <p:txBody>
          <a:bodyPr>
            <a:normAutofit/>
          </a:bodyPr>
          <a:lstStyle>
            <a:lvl1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400" baseline="0">
                <a:solidFill>
                  <a:schemeClr val="bg1"/>
                </a:solidFill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/>
              <a:t>Address here (optional)</a:t>
            </a: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838198" y="3221665"/>
            <a:ext cx="6053140" cy="504698"/>
          </a:xfrm>
        </p:spPr>
        <p:txBody>
          <a:bodyPr anchor="ctr">
            <a:normAutofit/>
          </a:bodyPr>
          <a:lstStyle>
            <a:lvl1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400" baseline="0">
                <a:solidFill>
                  <a:schemeClr val="bg1"/>
                </a:solidFill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 err="1"/>
              <a:t>Name.name@email.email</a:t>
            </a:r>
            <a:r>
              <a:rPr lang="en-US" dirty="0"/>
              <a:t>, 555-333-0000</a:t>
            </a:r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838198" y="2567784"/>
            <a:ext cx="6053140" cy="504698"/>
          </a:xfrm>
        </p:spPr>
        <p:txBody>
          <a:bodyPr anchor="ctr">
            <a:noAutofit/>
          </a:bodyPr>
          <a:lstStyle>
            <a:lvl1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600" baseline="0">
                <a:solidFill>
                  <a:schemeClr val="bg1"/>
                </a:solidFill>
                <a:latin typeface="Segoe UI Light" panose="020B0502040204020203" pitchFamily="34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/>
              <a:t>Name here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4660810" y="6291608"/>
            <a:ext cx="109541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9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49424132-0D87-4B5A-8206-DC4B07EFCF8E}" type="datetime1">
              <a:rPr lang="en-US" smtClean="0"/>
              <a:t>9/12/2023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8200" y="6291608"/>
            <a:ext cx="3743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9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Hennepin County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35506" y="6291608"/>
            <a:ext cx="4255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9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86EE7409-6A40-4D5F-9523-C70A03FE535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38416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with Logo 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60810" y="6291608"/>
            <a:ext cx="109541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0179B642-FB32-464E-84E0-8E962A8B9AE8}" type="datetime1">
              <a:rPr lang="en-US" smtClean="0"/>
              <a:t>9/12/2023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8200" y="6291608"/>
            <a:ext cx="3743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Hennepin County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35506" y="6291608"/>
            <a:ext cx="4255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86EE7409-6A40-4D5F-9523-C70A03FE535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546424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60810" y="6291608"/>
            <a:ext cx="109541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C0E2CEB8-D2BA-4C32-903D-15433C36A806}" type="datetime1">
              <a:rPr lang="en-US" smtClean="0"/>
              <a:t>9/12/2023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8200" y="6291608"/>
            <a:ext cx="3743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Hennepin County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35506" y="6291608"/>
            <a:ext cx="4255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86EE7409-6A40-4D5F-9523-C70A03FE535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666514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0" y="3667217"/>
            <a:ext cx="12192000" cy="8872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 userDrawn="1"/>
        </p:nvSpPr>
        <p:spPr>
          <a:xfrm>
            <a:off x="1742485" y="3571103"/>
            <a:ext cx="313038" cy="31303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 userDrawn="1"/>
        </p:nvSpPr>
        <p:spPr>
          <a:xfrm>
            <a:off x="3798008" y="3571103"/>
            <a:ext cx="313038" cy="31303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 userDrawn="1"/>
        </p:nvSpPr>
        <p:spPr>
          <a:xfrm>
            <a:off x="8080954" y="3571103"/>
            <a:ext cx="313038" cy="31303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 userDrawn="1"/>
        </p:nvSpPr>
        <p:spPr>
          <a:xfrm>
            <a:off x="10136477" y="3557269"/>
            <a:ext cx="313038" cy="31303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 userDrawn="1"/>
        </p:nvSpPr>
        <p:spPr>
          <a:xfrm>
            <a:off x="5939481" y="3571103"/>
            <a:ext cx="313038" cy="31303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1089213" y="2954144"/>
            <a:ext cx="1613646" cy="413929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0" i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Year</a:t>
            </a:r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6" hasCustomPrompt="1"/>
          </p:nvPr>
        </p:nvSpPr>
        <p:spPr>
          <a:xfrm>
            <a:off x="3154743" y="4153460"/>
            <a:ext cx="1613646" cy="41392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 b="0" i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Year</a:t>
            </a:r>
          </a:p>
        </p:txBody>
      </p:sp>
      <p:sp>
        <p:nvSpPr>
          <p:cNvPr id="18" name="Text Placeholder 6"/>
          <p:cNvSpPr>
            <a:spLocks noGrp="1"/>
          </p:cNvSpPr>
          <p:nvPr>
            <p:ph type="body" sz="quarter" idx="17" hasCustomPrompt="1"/>
          </p:nvPr>
        </p:nvSpPr>
        <p:spPr>
          <a:xfrm>
            <a:off x="5289177" y="2954144"/>
            <a:ext cx="1613646" cy="413929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0" i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Year</a:t>
            </a:r>
          </a:p>
        </p:txBody>
      </p:sp>
      <p:sp>
        <p:nvSpPr>
          <p:cNvPr id="19" name="Text Placeholder 6"/>
          <p:cNvSpPr>
            <a:spLocks noGrp="1"/>
          </p:cNvSpPr>
          <p:nvPr>
            <p:ph type="body" sz="quarter" idx="18" hasCustomPrompt="1"/>
          </p:nvPr>
        </p:nvSpPr>
        <p:spPr>
          <a:xfrm>
            <a:off x="7430650" y="4157502"/>
            <a:ext cx="1613646" cy="41392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 b="0" i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Year</a:t>
            </a:r>
          </a:p>
        </p:txBody>
      </p:sp>
      <p:sp>
        <p:nvSpPr>
          <p:cNvPr id="20" name="Text Placeholder 6"/>
          <p:cNvSpPr>
            <a:spLocks noGrp="1"/>
          </p:cNvSpPr>
          <p:nvPr>
            <p:ph type="body" sz="quarter" idx="19" hasCustomPrompt="1"/>
          </p:nvPr>
        </p:nvSpPr>
        <p:spPr>
          <a:xfrm>
            <a:off x="9486173" y="2918768"/>
            <a:ext cx="1613646" cy="413929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0" i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Year</a:t>
            </a:r>
          </a:p>
        </p:txBody>
      </p:sp>
      <p:sp>
        <p:nvSpPr>
          <p:cNvPr id="21" name="Text Placeholder 6"/>
          <p:cNvSpPr>
            <a:spLocks noGrp="1"/>
          </p:cNvSpPr>
          <p:nvPr>
            <p:ph type="body" sz="quarter" idx="20" hasCustomPrompt="1"/>
          </p:nvPr>
        </p:nvSpPr>
        <p:spPr>
          <a:xfrm>
            <a:off x="1089213" y="4158505"/>
            <a:ext cx="1613646" cy="1341388"/>
          </a:xfrm>
        </p:spPr>
        <p:txBody>
          <a:bodyPr>
            <a:normAutofit/>
          </a:bodyPr>
          <a:lstStyle>
            <a:lvl1pPr marL="0" indent="0" algn="ctr">
              <a:buNone/>
              <a:defRPr sz="1400" b="0" i="0" baseline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Brief explanation of event.</a:t>
            </a:r>
          </a:p>
        </p:txBody>
      </p:sp>
      <p:sp>
        <p:nvSpPr>
          <p:cNvPr id="22" name="Text Placeholder 6"/>
          <p:cNvSpPr>
            <a:spLocks noGrp="1"/>
          </p:cNvSpPr>
          <p:nvPr>
            <p:ph type="body" sz="quarter" idx="21" hasCustomPrompt="1"/>
          </p:nvPr>
        </p:nvSpPr>
        <p:spPr>
          <a:xfrm>
            <a:off x="3147704" y="2088205"/>
            <a:ext cx="1613646" cy="1279868"/>
          </a:xfrm>
        </p:spPr>
        <p:txBody>
          <a:bodyPr>
            <a:normAutofit/>
          </a:bodyPr>
          <a:lstStyle>
            <a:lvl1pPr marL="0" indent="0" algn="ctr">
              <a:buNone/>
              <a:defRPr sz="1400" b="0" i="0" baseline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Brief explanation of event.</a:t>
            </a:r>
          </a:p>
        </p:txBody>
      </p:sp>
      <p:sp>
        <p:nvSpPr>
          <p:cNvPr id="23" name="Text Placeholder 6"/>
          <p:cNvSpPr>
            <a:spLocks noGrp="1"/>
          </p:cNvSpPr>
          <p:nvPr>
            <p:ph type="body" sz="quarter" idx="22" hasCustomPrompt="1"/>
          </p:nvPr>
        </p:nvSpPr>
        <p:spPr>
          <a:xfrm>
            <a:off x="5289177" y="4158505"/>
            <a:ext cx="1613646" cy="1341388"/>
          </a:xfrm>
        </p:spPr>
        <p:txBody>
          <a:bodyPr>
            <a:normAutofit/>
          </a:bodyPr>
          <a:lstStyle>
            <a:lvl1pPr marL="0" indent="0" algn="ctr">
              <a:buNone/>
              <a:defRPr sz="1400" b="0" i="0" baseline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Brief explanation of event.</a:t>
            </a:r>
          </a:p>
        </p:txBody>
      </p:sp>
      <p:sp>
        <p:nvSpPr>
          <p:cNvPr id="24" name="Text Placeholder 6"/>
          <p:cNvSpPr>
            <a:spLocks noGrp="1"/>
          </p:cNvSpPr>
          <p:nvPr>
            <p:ph type="body" sz="quarter" idx="23" hasCustomPrompt="1"/>
          </p:nvPr>
        </p:nvSpPr>
        <p:spPr>
          <a:xfrm>
            <a:off x="7430650" y="2088205"/>
            <a:ext cx="1613646" cy="1279868"/>
          </a:xfrm>
        </p:spPr>
        <p:txBody>
          <a:bodyPr>
            <a:normAutofit/>
          </a:bodyPr>
          <a:lstStyle>
            <a:lvl1pPr marL="0" indent="0" algn="ctr">
              <a:buNone/>
              <a:defRPr sz="1400" b="0" i="0" baseline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Brief explanation of event.</a:t>
            </a:r>
          </a:p>
        </p:txBody>
      </p:sp>
      <p:sp>
        <p:nvSpPr>
          <p:cNvPr id="25" name="Text Placeholder 6"/>
          <p:cNvSpPr>
            <a:spLocks noGrp="1"/>
          </p:cNvSpPr>
          <p:nvPr>
            <p:ph type="body" sz="quarter" idx="24" hasCustomPrompt="1"/>
          </p:nvPr>
        </p:nvSpPr>
        <p:spPr>
          <a:xfrm>
            <a:off x="9486173" y="4187542"/>
            <a:ext cx="1613646" cy="1341388"/>
          </a:xfrm>
        </p:spPr>
        <p:txBody>
          <a:bodyPr>
            <a:normAutofit/>
          </a:bodyPr>
          <a:lstStyle>
            <a:lvl1pPr marL="0" indent="0" algn="ctr">
              <a:buNone/>
              <a:defRPr sz="1400" b="0" i="0" baseline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Brief explanation of event.</a:t>
            </a:r>
          </a:p>
        </p:txBody>
      </p:sp>
      <p:sp>
        <p:nvSpPr>
          <p:cNvPr id="27" name="Date Placeholder 3"/>
          <p:cNvSpPr>
            <a:spLocks noGrp="1"/>
          </p:cNvSpPr>
          <p:nvPr>
            <p:ph type="dt" sz="half" idx="2"/>
          </p:nvPr>
        </p:nvSpPr>
        <p:spPr>
          <a:xfrm>
            <a:off x="4660810" y="6291608"/>
            <a:ext cx="109541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A6E13299-6D33-4D12-8497-96A5ACDC5113}" type="datetime1">
              <a:rPr lang="en-US" smtClean="0"/>
              <a:t>9/12/2023</a:t>
            </a:fld>
            <a:endParaRPr lang="en-US" dirty="0"/>
          </a:p>
        </p:txBody>
      </p:sp>
      <p:sp>
        <p:nvSpPr>
          <p:cNvPr id="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8200" y="6291608"/>
            <a:ext cx="3743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Hennepin County</a:t>
            </a:r>
          </a:p>
        </p:txBody>
      </p:sp>
      <p:sp>
        <p:nvSpPr>
          <p:cNvPr id="2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35506" y="6291608"/>
            <a:ext cx="4255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86EE7409-6A40-4D5F-9523-C70A03FE535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3968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 with Pictur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 userDrawn="1"/>
        </p:nvSpPr>
        <p:spPr>
          <a:xfrm>
            <a:off x="0" y="3667217"/>
            <a:ext cx="12192000" cy="8872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Oval 3"/>
          <p:cNvSpPr/>
          <p:nvPr userDrawn="1"/>
        </p:nvSpPr>
        <p:spPr>
          <a:xfrm>
            <a:off x="1742485" y="3571103"/>
            <a:ext cx="313038" cy="31303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 userDrawn="1"/>
        </p:nvSpPr>
        <p:spPr>
          <a:xfrm>
            <a:off x="3798008" y="3571103"/>
            <a:ext cx="313038" cy="31303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 userDrawn="1"/>
        </p:nvSpPr>
        <p:spPr>
          <a:xfrm>
            <a:off x="8080954" y="3571103"/>
            <a:ext cx="313038" cy="31303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 userDrawn="1"/>
        </p:nvSpPr>
        <p:spPr>
          <a:xfrm>
            <a:off x="10136477" y="3557269"/>
            <a:ext cx="313038" cy="31303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 userDrawn="1"/>
        </p:nvSpPr>
        <p:spPr>
          <a:xfrm>
            <a:off x="5939481" y="3571103"/>
            <a:ext cx="313038" cy="31303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1089213" y="2954144"/>
            <a:ext cx="1613646" cy="413929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0" i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Year</a:t>
            </a:r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6" hasCustomPrompt="1"/>
          </p:nvPr>
        </p:nvSpPr>
        <p:spPr>
          <a:xfrm>
            <a:off x="3154743" y="4153460"/>
            <a:ext cx="1613646" cy="41392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 b="0" i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Year</a:t>
            </a:r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7" hasCustomPrompt="1"/>
          </p:nvPr>
        </p:nvSpPr>
        <p:spPr>
          <a:xfrm>
            <a:off x="5289177" y="2954144"/>
            <a:ext cx="1613646" cy="413929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0" i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Year</a:t>
            </a:r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8" hasCustomPrompt="1"/>
          </p:nvPr>
        </p:nvSpPr>
        <p:spPr>
          <a:xfrm>
            <a:off x="7430650" y="4157502"/>
            <a:ext cx="1613646" cy="41392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 b="0" i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Year</a:t>
            </a: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9" hasCustomPrompt="1"/>
          </p:nvPr>
        </p:nvSpPr>
        <p:spPr>
          <a:xfrm>
            <a:off x="9486173" y="2918768"/>
            <a:ext cx="1613646" cy="413929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0" i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Year</a:t>
            </a:r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25"/>
          </p:nvPr>
        </p:nvSpPr>
        <p:spPr>
          <a:xfrm>
            <a:off x="1089025" y="4153459"/>
            <a:ext cx="1614488" cy="1346433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Picture Placeholder 20"/>
          <p:cNvSpPr>
            <a:spLocks noGrp="1"/>
          </p:cNvSpPr>
          <p:nvPr>
            <p:ph type="pic" sz="quarter" idx="26"/>
          </p:nvPr>
        </p:nvSpPr>
        <p:spPr>
          <a:xfrm>
            <a:off x="3144736" y="2021640"/>
            <a:ext cx="1614488" cy="1346433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Picture Placeholder 20"/>
          <p:cNvSpPr>
            <a:spLocks noGrp="1"/>
          </p:cNvSpPr>
          <p:nvPr>
            <p:ph type="pic" sz="quarter" idx="27"/>
          </p:nvPr>
        </p:nvSpPr>
        <p:spPr>
          <a:xfrm>
            <a:off x="5289177" y="4183285"/>
            <a:ext cx="1614488" cy="1346433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Picture Placeholder 20"/>
          <p:cNvSpPr>
            <a:spLocks noGrp="1"/>
          </p:cNvSpPr>
          <p:nvPr>
            <p:ph type="pic" sz="quarter" idx="28"/>
          </p:nvPr>
        </p:nvSpPr>
        <p:spPr>
          <a:xfrm>
            <a:off x="7342574" y="2021640"/>
            <a:ext cx="1614488" cy="1346433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6" name="Picture Placeholder 20"/>
          <p:cNvSpPr>
            <a:spLocks noGrp="1"/>
          </p:cNvSpPr>
          <p:nvPr>
            <p:ph type="pic" sz="quarter" idx="29"/>
          </p:nvPr>
        </p:nvSpPr>
        <p:spPr>
          <a:xfrm>
            <a:off x="9486173" y="4153458"/>
            <a:ext cx="1614488" cy="1346433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Date Placeholder 3"/>
          <p:cNvSpPr>
            <a:spLocks noGrp="1"/>
          </p:cNvSpPr>
          <p:nvPr>
            <p:ph type="dt" sz="half" idx="2"/>
          </p:nvPr>
        </p:nvSpPr>
        <p:spPr>
          <a:xfrm>
            <a:off x="4660810" y="6291608"/>
            <a:ext cx="109541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F609618E-8EB9-4784-B49E-CD9F36CA76B6}" type="datetime1">
              <a:rPr lang="en-US" smtClean="0"/>
              <a:t>9/12/2023</a:t>
            </a:fld>
            <a:endParaRPr lang="en-US" dirty="0"/>
          </a:p>
        </p:txBody>
      </p:sp>
      <p:sp>
        <p:nvSpPr>
          <p:cNvPr id="2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8200" y="6291608"/>
            <a:ext cx="3743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Hennepin County</a:t>
            </a:r>
          </a:p>
        </p:txBody>
      </p:sp>
      <p:sp>
        <p:nvSpPr>
          <p:cNvPr id="2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35506" y="6291608"/>
            <a:ext cx="4255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86EE7409-6A40-4D5F-9523-C70A03FE535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826581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3F532B-0AB0-9F47-0578-5F314F795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E9ACF2-9CD8-D1B5-82CC-2936E1C723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00E30C-7820-6E4F-6518-34A7ED4CF0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1735D-35F8-4F66-9404-257F861142DD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27A909-56A1-919B-6EB6-D843CA4885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2B91F9-3BB4-4EE5-B22F-1BAD5C139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AB6EB-AA8B-4090-A349-3F75B83BB6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075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838200" y="1838325"/>
            <a:ext cx="10515600" cy="377716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4660810" y="6291608"/>
            <a:ext cx="109541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DA1D971C-21EA-4BE4-B643-12FB5ADB6F32}" type="datetime1">
              <a:rPr lang="en-US" smtClean="0"/>
              <a:t>9/12/2023</a:t>
            </a:fld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8200" y="6291608"/>
            <a:ext cx="3743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Hennepin County</a:t>
            </a: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35506" y="6291608"/>
            <a:ext cx="4255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86EE7409-6A40-4D5F-9523-C70A03FE535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628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4660810" y="6291608"/>
            <a:ext cx="109541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AA317055-FCA8-4C35-BD82-DDB9B8FBEC17}" type="datetime1">
              <a:rPr lang="en-US" smtClean="0"/>
              <a:t>9/12/2023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8200" y="6291608"/>
            <a:ext cx="3743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Hennepin County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35506" y="6291608"/>
            <a:ext cx="4255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86EE7409-6A40-4D5F-9523-C70A03FE535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134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B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838200" y="1838325"/>
            <a:ext cx="10515600" cy="377716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4660810" y="6291608"/>
            <a:ext cx="109541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9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CF992B3D-C2B2-450A-A96E-5261C91CE8A4}" type="datetime1">
              <a:rPr lang="en-US" smtClean="0"/>
              <a:t>9/12/2023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8200" y="6291608"/>
            <a:ext cx="3743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9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Hennepin County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35506" y="6291608"/>
            <a:ext cx="4255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9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86EE7409-6A40-4D5F-9523-C70A03FE535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818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B Curv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Content Placeholder 4"/>
          <p:cNvSpPr>
            <a:spLocks noGrp="1"/>
          </p:cNvSpPr>
          <p:nvPr>
            <p:ph sz="quarter" idx="11"/>
          </p:nvPr>
        </p:nvSpPr>
        <p:spPr>
          <a:xfrm>
            <a:off x="838200" y="1838325"/>
            <a:ext cx="10515600" cy="325765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4660810" y="6291608"/>
            <a:ext cx="109541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0A08F7D9-D59E-4240-AA11-4AEC9F384084}" type="datetime1">
              <a:rPr lang="en-US" smtClean="0"/>
              <a:t>9/12/2023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8200" y="6291608"/>
            <a:ext cx="3743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Hennepin County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35506" y="6291608"/>
            <a:ext cx="4255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86EE7409-6A40-4D5F-9523-C70A03FE535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141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quarter" idx="12"/>
          </p:nvPr>
        </p:nvSpPr>
        <p:spPr>
          <a:xfrm>
            <a:off x="6398803" y="1828800"/>
            <a:ext cx="4954997" cy="3797449"/>
          </a:xfrm>
          <a:noFill/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Content Placeholder 6"/>
          <p:cNvSpPr>
            <a:spLocks noGrp="1"/>
          </p:cNvSpPr>
          <p:nvPr>
            <p:ph sz="quarter" idx="13"/>
          </p:nvPr>
        </p:nvSpPr>
        <p:spPr>
          <a:xfrm>
            <a:off x="838199" y="1828800"/>
            <a:ext cx="4954997" cy="379744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3908" y="5970521"/>
            <a:ext cx="427476" cy="543402"/>
          </a:xfrm>
          <a:prstGeom prst="rect">
            <a:avLst/>
          </a:prstGeom>
        </p:spPr>
      </p:pic>
      <p:sp>
        <p:nvSpPr>
          <p:cNvPr id="15" name="Date Placeholder 3"/>
          <p:cNvSpPr>
            <a:spLocks noGrp="1"/>
          </p:cNvSpPr>
          <p:nvPr>
            <p:ph type="dt" sz="half" idx="2"/>
          </p:nvPr>
        </p:nvSpPr>
        <p:spPr>
          <a:xfrm>
            <a:off x="4660810" y="6291608"/>
            <a:ext cx="109541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FFB0F0C3-DBBF-41BB-9C0F-8C0E86DF377B}" type="datetime1">
              <a:rPr lang="en-US" smtClean="0"/>
              <a:t>9/12/2023</a:t>
            </a:fld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8200" y="6291608"/>
            <a:ext cx="3743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Hennepin County</a:t>
            </a:r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35506" y="6291608"/>
            <a:ext cx="4255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86EE7409-6A40-4D5F-9523-C70A03FE535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4461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Content Placeholder 6"/>
          <p:cNvSpPr>
            <a:spLocks noGrp="1"/>
          </p:cNvSpPr>
          <p:nvPr>
            <p:ph sz="quarter" idx="12"/>
          </p:nvPr>
        </p:nvSpPr>
        <p:spPr>
          <a:xfrm>
            <a:off x="6398803" y="2654132"/>
            <a:ext cx="4954997" cy="2972117"/>
          </a:xfrm>
          <a:noFill/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6"/>
          <p:cNvSpPr>
            <a:spLocks noGrp="1"/>
          </p:cNvSpPr>
          <p:nvPr>
            <p:ph sz="quarter" idx="13"/>
          </p:nvPr>
        </p:nvSpPr>
        <p:spPr>
          <a:xfrm>
            <a:off x="838199" y="2654132"/>
            <a:ext cx="4954997" cy="2972117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6398802" y="1828800"/>
            <a:ext cx="4974047" cy="677863"/>
          </a:xfrm>
        </p:spPr>
        <p:txBody>
          <a:bodyPr>
            <a:noAutofit/>
          </a:bodyPr>
          <a:lstStyle>
            <a:lvl1pPr marL="0" indent="0">
              <a:buNone/>
              <a:defRPr sz="3000" baseline="0">
                <a:latin typeface="Segoe UI Light" panose="020B0502040204020203" pitchFamily="34" charset="0"/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855038" y="1828800"/>
            <a:ext cx="4974047" cy="677863"/>
          </a:xfrm>
        </p:spPr>
        <p:txBody>
          <a:bodyPr>
            <a:noAutofit/>
          </a:bodyPr>
          <a:lstStyle>
            <a:lvl1pPr marL="0" indent="0">
              <a:buNone/>
              <a:defRPr sz="3000" baseline="0">
                <a:latin typeface="Segoe UI Light" panose="020B0502040204020203" pitchFamily="34" charset="0"/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2"/>
          </p:nvPr>
        </p:nvSpPr>
        <p:spPr>
          <a:xfrm>
            <a:off x="4660810" y="6291608"/>
            <a:ext cx="109541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10DC1E3E-E3CD-4299-B00C-3DDCEDBC040A}" type="datetime1">
              <a:rPr lang="en-US" smtClean="0"/>
              <a:t>9/12/2023</a:t>
            </a:fld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8200" y="6291608"/>
            <a:ext cx="3743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Hennepin County</a:t>
            </a: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35506" y="6291608"/>
            <a:ext cx="4255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86EE7409-6A40-4D5F-9523-C70A03FE535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488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1030143"/>
            <a:ext cx="10515601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4660810" y="6291608"/>
            <a:ext cx="109541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BEC5EDF3-A189-4AB1-8907-5616A1677EFE}" type="datetime1">
              <a:rPr lang="en-US" smtClean="0"/>
              <a:t>9/12/2023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8200" y="6291608"/>
            <a:ext cx="3743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Hennepin County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35506" y="6291608"/>
            <a:ext cx="4255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86EE7409-6A40-4D5F-9523-C70A03FE535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8243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2674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4660810" y="6291608"/>
            <a:ext cx="109541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77B96408-6EC6-478F-89C8-C6B5E041F00D}" type="datetime1">
              <a:rPr lang="en-US" smtClean="0"/>
              <a:t>9/12/2023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8200" y="6291608"/>
            <a:ext cx="3743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Hennepin County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35506" y="6291608"/>
            <a:ext cx="4255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86EE7409-6A40-4D5F-9523-C70A03FE535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034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6" r:id="rId2"/>
    <p:sldLayoutId id="2147483658" r:id="rId3"/>
    <p:sldLayoutId id="2147483680" r:id="rId4"/>
    <p:sldLayoutId id="2147483670" r:id="rId5"/>
    <p:sldLayoutId id="2147483673" r:id="rId6"/>
    <p:sldLayoutId id="2147483659" r:id="rId7"/>
    <p:sldLayoutId id="2147483677" r:id="rId8"/>
    <p:sldLayoutId id="2147483655" r:id="rId9"/>
    <p:sldLayoutId id="2147483661" r:id="rId10"/>
    <p:sldLayoutId id="2147483669" r:id="rId11"/>
    <p:sldLayoutId id="2147483666" r:id="rId12"/>
    <p:sldLayoutId id="2147483664" r:id="rId13"/>
    <p:sldLayoutId id="2147483671" r:id="rId14"/>
    <p:sldLayoutId id="2147483662" r:id="rId15"/>
    <p:sldLayoutId id="2147483672" r:id="rId16"/>
    <p:sldLayoutId id="2147483674" r:id="rId17"/>
    <p:sldLayoutId id="2147483675" r:id="rId18"/>
    <p:sldLayoutId id="2147483663" r:id="rId19"/>
    <p:sldLayoutId id="2147483681" r:id="rId20"/>
    <p:sldLayoutId id="2147483665" r:id="rId21"/>
    <p:sldLayoutId id="2147483676" r:id="rId22"/>
    <p:sldLayoutId id="2147483679" r:id="rId23"/>
    <p:sldLayoutId id="2147483678" r:id="rId24"/>
    <p:sldLayoutId id="2147483667" r:id="rId25"/>
    <p:sldLayoutId id="2147483668" r:id="rId26"/>
    <p:sldLayoutId id="2147483682" r:id="rId27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Segoe UI Light" panose="020B0502040204020203" pitchFamily="34" charset="0"/>
          <a:ea typeface="Segoe UI Light" panose="020B0502040204020203" pitchFamily="34" charset="0"/>
          <a:cs typeface="Segoe UI Light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spcAft>
          <a:spcPts val="1200"/>
        </a:spcAft>
        <a:buFont typeface="Arial"/>
        <a:buChar char="•"/>
        <a:defRPr sz="2800" kern="1200">
          <a:solidFill>
            <a:schemeClr val="tx1"/>
          </a:solidFill>
          <a:latin typeface="Segoe UI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200"/>
        </a:spcAft>
        <a:buFont typeface="Arial"/>
        <a:buChar char="•"/>
        <a:defRPr sz="2400" kern="1200">
          <a:solidFill>
            <a:schemeClr val="tx1"/>
          </a:solidFill>
          <a:latin typeface="Segoe UI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200"/>
        </a:spcAft>
        <a:buFont typeface="Arial"/>
        <a:buChar char="•"/>
        <a:defRPr sz="2000" kern="1200">
          <a:solidFill>
            <a:schemeClr val="tx1"/>
          </a:solidFill>
          <a:latin typeface="Segoe UI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200"/>
        </a:spcAft>
        <a:buFont typeface="Arial"/>
        <a:buChar char="•"/>
        <a:defRPr sz="1800" kern="1200">
          <a:solidFill>
            <a:schemeClr val="tx1"/>
          </a:solidFill>
          <a:latin typeface="Segoe UI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200"/>
        </a:spcAft>
        <a:buFont typeface="Arial"/>
        <a:buChar char="•"/>
        <a:defRPr sz="1800" kern="1200">
          <a:solidFill>
            <a:schemeClr val="tx1"/>
          </a:solidFill>
          <a:latin typeface="Segoe UI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WIOA Performance Outcomes Q4 PY22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Nicki Hanson, Bri Steirer – Hennepin County Office of Workforce Development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Hennepin County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469090" y="139407"/>
            <a:ext cx="402820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Myriad Pro" charset="0"/>
                <a:ea typeface="Myriad Pro" charset="0"/>
                <a:cs typeface="Myriad Pro" charset="0"/>
              </a:rPr>
              <a:t>How to set your image in the placeholder</a:t>
            </a:r>
          </a:p>
          <a:p>
            <a:pPr marL="285750" indent="-285750">
              <a:buFontTx/>
              <a:buChar char="-"/>
            </a:pPr>
            <a:r>
              <a:rPr lang="en-US" dirty="0">
                <a:latin typeface="Myriad Pro" charset="0"/>
                <a:ea typeface="Myriad Pro" charset="0"/>
                <a:cs typeface="Myriad Pro" charset="0"/>
              </a:rPr>
              <a:t>Right click image and select “format picture”</a:t>
            </a:r>
          </a:p>
          <a:p>
            <a:pPr marL="285750" indent="-285750">
              <a:buFontTx/>
              <a:buChar char="-"/>
            </a:pPr>
            <a:r>
              <a:rPr lang="en-US" dirty="0">
                <a:latin typeface="Myriad Pro" charset="0"/>
                <a:ea typeface="Myriad Pro" charset="0"/>
                <a:cs typeface="Myriad Pro" charset="0"/>
              </a:rPr>
              <a:t>Select “Picture” tab</a:t>
            </a:r>
          </a:p>
          <a:p>
            <a:pPr marL="285750" indent="-285750">
              <a:buFontTx/>
              <a:buChar char="-"/>
            </a:pPr>
            <a:r>
              <a:rPr lang="en-US" dirty="0">
                <a:latin typeface="Myriad Pro" charset="0"/>
                <a:ea typeface="Myriad Pro" charset="0"/>
                <a:cs typeface="Myriad Pro" charset="0"/>
              </a:rPr>
              <a:t>Select Crop from the drop down menu</a:t>
            </a:r>
          </a:p>
          <a:p>
            <a:pPr marL="285750" indent="-285750">
              <a:buFontTx/>
              <a:buChar char="-"/>
            </a:pPr>
            <a:r>
              <a:rPr lang="en-US" dirty="0">
                <a:latin typeface="Myriad Pro" charset="0"/>
                <a:ea typeface="Myriad Pro" charset="0"/>
                <a:cs typeface="Myriad Pro" charset="0"/>
              </a:rPr>
              <a:t>Under Picture Position, use the Offset X and Offset Y to position your image within the frame</a:t>
            </a:r>
          </a:p>
          <a:p>
            <a:pPr marL="285750" indent="-285750">
              <a:buFontTx/>
              <a:buChar char="-"/>
            </a:pPr>
            <a:r>
              <a:rPr lang="en-US" dirty="0">
                <a:latin typeface="Myriad Pro" charset="0"/>
                <a:ea typeface="Myriad Pro" charset="0"/>
                <a:cs typeface="Myriad Pro" charset="0"/>
              </a:rPr>
              <a:t>delete this when no longer needed</a:t>
            </a:r>
          </a:p>
        </p:txBody>
      </p:sp>
    </p:spTree>
    <p:extLst>
      <p:ext uri="{BB962C8B-B14F-4D97-AF65-F5344CB8AC3E}">
        <p14:creationId xmlns:p14="http://schemas.microsoft.com/office/powerpoint/2010/main" val="21082107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Performance Measures Defined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Hennepin County</a:t>
            </a:r>
          </a:p>
        </p:txBody>
      </p:sp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B9CCB76D-DEFD-1EE7-E366-E8EF0DB43F9A}"/>
              </a:ext>
            </a:extLst>
          </p:cNvPr>
          <p:cNvGraphicFramePr>
            <a:graphicFrameLocks noGrp="1"/>
          </p:cNvGraphicFramePr>
          <p:nvPr>
            <p:ph sz="quarter" idx="11"/>
            <p:extLst>
              <p:ext uri="{D42A27DB-BD31-4B8C-83A1-F6EECF244321}">
                <p14:modId xmlns:p14="http://schemas.microsoft.com/office/powerpoint/2010/main" val="1448524228"/>
              </p:ext>
            </p:extLst>
          </p:nvPr>
        </p:nvGraphicFramePr>
        <p:xfrm>
          <a:off x="835024" y="1460550"/>
          <a:ext cx="10626047" cy="4211472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1629024">
                  <a:extLst>
                    <a:ext uri="{9D8B030D-6E8A-4147-A177-3AD203B41FA5}">
                      <a16:colId xmlns:a16="http://schemas.microsoft.com/office/drawing/2014/main" val="1571292774"/>
                    </a:ext>
                  </a:extLst>
                </a:gridCol>
                <a:gridCol w="8997023">
                  <a:extLst>
                    <a:ext uri="{9D8B030D-6E8A-4147-A177-3AD203B41FA5}">
                      <a16:colId xmlns:a16="http://schemas.microsoft.com/office/drawing/2014/main" val="2510633579"/>
                    </a:ext>
                  </a:extLst>
                </a:gridCol>
              </a:tblGrid>
              <a:tr h="62233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Q2 Retention: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The percentage of program participants who are in education </a:t>
                      </a:r>
                      <a:r>
                        <a:rPr lang="en-US" sz="1600" b="1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or</a:t>
                      </a:r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 training activities, </a:t>
                      </a:r>
                      <a:r>
                        <a:rPr lang="en-US" sz="1600" b="1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or</a:t>
                      </a:r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 in unsubsidized employment, during the second quarter after exit from the program.</a:t>
                      </a:r>
                      <a:endParaRPr lang="en-US" sz="1600" u="sng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526553408"/>
                  </a:ext>
                </a:extLst>
              </a:tr>
              <a:tr h="62233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Q4 Retention: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The percentage of program participants who are in education </a:t>
                      </a:r>
                      <a:r>
                        <a:rPr lang="en-US" sz="1600" b="1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or</a:t>
                      </a:r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 training activities, </a:t>
                      </a:r>
                      <a:r>
                        <a:rPr lang="en-US" sz="1600" b="1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or</a:t>
                      </a:r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 in unsubsidized employment, during the fourth quarter after exit from the program.</a:t>
                      </a:r>
                      <a:endParaRPr lang="en-US" sz="1600" u="sng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786649477"/>
                  </a:ext>
                </a:extLst>
              </a:tr>
              <a:tr h="62233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Q2 Median Earnings: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</a:rPr>
                        <a:t>The median earnings of participants who are in unsubsidized employment during the second quarter after exit from the program.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114889542"/>
                  </a:ext>
                </a:extLst>
              </a:tr>
              <a:tr h="62233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solidFill>
                            <a:srgbClr val="000000"/>
                          </a:solidFill>
                          <a:effectLst/>
                        </a:rPr>
                        <a:t>Q4 Median Earnings: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</a:rPr>
                        <a:t>The median earnings of participants who are in unsubsidized employment during the fourth quarter after exit from the program.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309273209"/>
                  </a:ext>
                </a:extLst>
              </a:tr>
              <a:tr h="68233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Credential Attainment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The percentage of those participants enrolled in an education or training program who attain a recognized postsecondary credential or a secondary school diploma, or its recognized</a:t>
                      </a:r>
                      <a:endParaRPr lang="en-US" sz="1600" u="sng" kern="1200" dirty="0">
                        <a:solidFill>
                          <a:schemeClr val="dk1"/>
                        </a:solidFill>
                        <a:effectLst/>
                      </a:endParaRPr>
                    </a:p>
                    <a:p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</a:rPr>
                        <a:t>equivalent, during participation in or within one year after exit from the program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798125777"/>
                  </a:ext>
                </a:extLst>
              </a:tr>
              <a:tr h="90743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Measurable Skills Gain: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</a:rPr>
                        <a:t>The percentage of program participants who, during a program year, are in an education or training program that leads to a recognized postsecondary credential or employment and who are achieving measurable skill gains, defined as documented academic, technical, occupational, or other forms of progress, towards such a credential or employment.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7664904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9392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100D2-4521-6DC3-BB7C-2B4D36D5F1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/>
              <a:t>What exiters are included in PY22 Q4 outcomes?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468CA04-00FF-7024-73D5-DCE9D5B2AF7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8371043"/>
              </p:ext>
            </p:extLst>
          </p:nvPr>
        </p:nvGraphicFramePr>
        <p:xfrm>
          <a:off x="1120066" y="1686756"/>
          <a:ext cx="9951868" cy="4172508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1525669">
                  <a:extLst>
                    <a:ext uri="{9D8B030D-6E8A-4147-A177-3AD203B41FA5}">
                      <a16:colId xmlns:a16="http://schemas.microsoft.com/office/drawing/2014/main" val="1571292774"/>
                    </a:ext>
                  </a:extLst>
                </a:gridCol>
                <a:gridCol w="8426199">
                  <a:extLst>
                    <a:ext uri="{9D8B030D-6E8A-4147-A177-3AD203B41FA5}">
                      <a16:colId xmlns:a16="http://schemas.microsoft.com/office/drawing/2014/main" val="2510633579"/>
                    </a:ext>
                  </a:extLst>
                </a:gridCol>
              </a:tblGrid>
              <a:tr h="69541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Q2 Retention: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Exited 4/1/22-6/30/22; Wages or Education Enrollment reported 10/1/22-12/31/22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526553408"/>
                  </a:ext>
                </a:extLst>
              </a:tr>
              <a:tr h="69541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Q4 Retention: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Exited 10/1/21-12/31/21; Wages or Education reported 10/1/22-12/31/22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786649477"/>
                  </a:ext>
                </a:extLst>
              </a:tr>
              <a:tr h="69541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Q2 Median Earnings: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Exited 4/1/22-6/30/22; Median wage between 10/1/22-12/31/22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114889542"/>
                  </a:ext>
                </a:extLst>
              </a:tr>
              <a:tr h="69541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Q4 Median Earnings: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Exited 10/1/21 – 12/31/22; Median wage between 10/1/22 – 12/31/22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309273209"/>
                  </a:ext>
                </a:extLst>
              </a:tr>
              <a:tr h="69541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Credential Attainment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Exited 10/1/21-12/31/22; Credentials entered/attained between 1/1/22-12/31/22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798125777"/>
                  </a:ext>
                </a:extLst>
              </a:tr>
              <a:tr h="69541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Measurable Skills Gain: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MSGs entered/gained between 4/1/23-6/30/23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7664904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39682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8E39BC-20F7-9CC5-B6CB-C5E194B22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/>
              <a:t>WIOA Adult Program </a:t>
            </a:r>
            <a:br>
              <a:rPr lang="en-US" sz="4000" dirty="0"/>
            </a:br>
            <a:r>
              <a:rPr lang="en-US" sz="4000" dirty="0"/>
              <a:t>Performance Outcomes Q4 PY22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5BF28B0-F5BE-8E22-A965-7704E6841AC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2960406"/>
              </p:ext>
            </p:extLst>
          </p:nvPr>
        </p:nvGraphicFramePr>
        <p:xfrm>
          <a:off x="737118" y="1847851"/>
          <a:ext cx="6671387" cy="36105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26217">
                  <a:extLst>
                    <a:ext uri="{9D8B030D-6E8A-4147-A177-3AD203B41FA5}">
                      <a16:colId xmlns:a16="http://schemas.microsoft.com/office/drawing/2014/main" val="2443021290"/>
                    </a:ext>
                  </a:extLst>
                </a:gridCol>
                <a:gridCol w="1339020">
                  <a:extLst>
                    <a:ext uri="{9D8B030D-6E8A-4147-A177-3AD203B41FA5}">
                      <a16:colId xmlns:a16="http://schemas.microsoft.com/office/drawing/2014/main" val="3732717150"/>
                    </a:ext>
                  </a:extLst>
                </a:gridCol>
                <a:gridCol w="1339020">
                  <a:extLst>
                    <a:ext uri="{9D8B030D-6E8A-4147-A177-3AD203B41FA5}">
                      <a16:colId xmlns:a16="http://schemas.microsoft.com/office/drawing/2014/main" val="3853530744"/>
                    </a:ext>
                  </a:extLst>
                </a:gridCol>
                <a:gridCol w="1267130">
                  <a:extLst>
                    <a:ext uri="{9D8B030D-6E8A-4147-A177-3AD203B41FA5}">
                      <a16:colId xmlns:a16="http://schemas.microsoft.com/office/drawing/2014/main" val="98182747"/>
                    </a:ext>
                  </a:extLst>
                </a:gridCol>
              </a:tblGrid>
              <a:tr h="53395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Performance Outcome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Goal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Actual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% Achieved 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1192016"/>
                  </a:ext>
                </a:extLst>
              </a:tr>
              <a:tr h="50852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Q2 Retention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66.50%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63.92%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96.12%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1148424"/>
                  </a:ext>
                </a:extLst>
              </a:tr>
              <a:tr h="50852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Q2 Median Wages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$7,600.00 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$9,531.91 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125.42%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8419444"/>
                  </a:ext>
                </a:extLst>
              </a:tr>
              <a:tr h="50852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Q4 Retention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65.90%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70.97%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107.69%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3819234"/>
                  </a:ext>
                </a:extLst>
              </a:tr>
              <a:tr h="50852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Q4 Median Wages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$7,500.00 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$6,893.87 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90.71%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5834891"/>
                  </a:ext>
                </a:extLst>
              </a:tr>
              <a:tr h="50852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Credential Attainment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62.00%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72.34%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116.68%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9456848"/>
                  </a:ext>
                </a:extLst>
              </a:tr>
              <a:tr h="5339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Measurable Skills Gain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</a:rPr>
                        <a:t>35.00%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60.40%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172.56%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1671813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55F6844-AEA8-BD34-355C-A37974D263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285699"/>
              </p:ext>
            </p:extLst>
          </p:nvPr>
        </p:nvGraphicFramePr>
        <p:xfrm>
          <a:off x="8052318" y="2836812"/>
          <a:ext cx="3402564" cy="1585896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3402564">
                  <a:extLst>
                    <a:ext uri="{9D8B030D-6E8A-4147-A177-3AD203B41FA5}">
                      <a16:colId xmlns:a16="http://schemas.microsoft.com/office/drawing/2014/main" val="1322046296"/>
                    </a:ext>
                  </a:extLst>
                </a:gridCol>
              </a:tblGrid>
              <a:tr h="48728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Exceeding Performance (Over 100%)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3335083"/>
                  </a:ext>
                </a:extLst>
              </a:tr>
              <a:tr h="61133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Meeting Performance (Within at least 50% of goal)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2275264"/>
                  </a:ext>
                </a:extLst>
              </a:tr>
              <a:tr h="48728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Underperforming (Under 50% of goal)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93912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09110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887A93-05CE-D623-E067-C7754C6CC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/>
              <a:t>WIOA Dislocated Worker Program </a:t>
            </a:r>
            <a:br>
              <a:rPr lang="en-US" sz="4000" dirty="0"/>
            </a:br>
            <a:r>
              <a:rPr lang="en-US" sz="4000" dirty="0"/>
              <a:t>Performance Outcomes Q4 PY22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24243F7-889B-35EC-C9FF-212FA312FD2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0290994"/>
              </p:ext>
            </p:extLst>
          </p:nvPr>
        </p:nvGraphicFramePr>
        <p:xfrm>
          <a:off x="727789" y="1926455"/>
          <a:ext cx="6774025" cy="37122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13110">
                  <a:extLst>
                    <a:ext uri="{9D8B030D-6E8A-4147-A177-3AD203B41FA5}">
                      <a16:colId xmlns:a16="http://schemas.microsoft.com/office/drawing/2014/main" val="216813133"/>
                    </a:ext>
                  </a:extLst>
                </a:gridCol>
                <a:gridCol w="1332583">
                  <a:extLst>
                    <a:ext uri="{9D8B030D-6E8A-4147-A177-3AD203B41FA5}">
                      <a16:colId xmlns:a16="http://schemas.microsoft.com/office/drawing/2014/main" val="836045967"/>
                    </a:ext>
                  </a:extLst>
                </a:gridCol>
                <a:gridCol w="1332583">
                  <a:extLst>
                    <a:ext uri="{9D8B030D-6E8A-4147-A177-3AD203B41FA5}">
                      <a16:colId xmlns:a16="http://schemas.microsoft.com/office/drawing/2014/main" val="1016184215"/>
                    </a:ext>
                  </a:extLst>
                </a:gridCol>
                <a:gridCol w="1395749">
                  <a:extLst>
                    <a:ext uri="{9D8B030D-6E8A-4147-A177-3AD203B41FA5}">
                      <a16:colId xmlns:a16="http://schemas.microsoft.com/office/drawing/2014/main" val="3973335876"/>
                    </a:ext>
                  </a:extLst>
                </a:gridCol>
              </a:tblGrid>
              <a:tr h="54899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Performance Outcome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</a:rPr>
                        <a:t>Goal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Actual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% Achieved 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5639801"/>
                  </a:ext>
                </a:extLst>
              </a:tr>
              <a:tr h="5228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Q2 Retention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78.00%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70.90%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90.90%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3140438"/>
                  </a:ext>
                </a:extLst>
              </a:tr>
              <a:tr h="5228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</a:rPr>
                        <a:t>Q2 Median Wages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</a:rPr>
                        <a:t>$15,500.00 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$15,200.12 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98.87%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3496081"/>
                  </a:ext>
                </a:extLst>
              </a:tr>
              <a:tr h="5228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Q4 Retention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</a:rPr>
                        <a:t>75.50%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71.74%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95.02%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8451412"/>
                  </a:ext>
                </a:extLst>
              </a:tr>
              <a:tr h="5228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Q4 Median Wages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</a:rPr>
                        <a:t>$15,500.00 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$10,932.00 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70.53%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8297721"/>
                  </a:ext>
                </a:extLst>
              </a:tr>
              <a:tr h="5228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</a:rPr>
                        <a:t>Credential Attainment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</a:rPr>
                        <a:t>79.00%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84.23%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106.62%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003233"/>
                  </a:ext>
                </a:extLst>
              </a:tr>
              <a:tr h="54899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</a:rPr>
                        <a:t>Measurable Skills Gain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</a:rPr>
                        <a:t>35.00%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65.44%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186.67%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3755187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346A7D53-36FB-BB70-354B-927FB08C18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6693043"/>
              </p:ext>
            </p:extLst>
          </p:nvPr>
        </p:nvGraphicFramePr>
        <p:xfrm>
          <a:off x="8052318" y="2836812"/>
          <a:ext cx="3402564" cy="1585896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3402564">
                  <a:extLst>
                    <a:ext uri="{9D8B030D-6E8A-4147-A177-3AD203B41FA5}">
                      <a16:colId xmlns:a16="http://schemas.microsoft.com/office/drawing/2014/main" val="1322046296"/>
                    </a:ext>
                  </a:extLst>
                </a:gridCol>
              </a:tblGrid>
              <a:tr h="48728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Exceeding Performance (Over 100%)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3335083"/>
                  </a:ext>
                </a:extLst>
              </a:tr>
              <a:tr h="61133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Meeting Performance (Within at least 50% of goal)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2275264"/>
                  </a:ext>
                </a:extLst>
              </a:tr>
              <a:tr h="48728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Underperforming (Under 50% of goal)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93912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54152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A5E98D-525D-461D-7326-D857BBD1ED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/>
              <a:t>WIOA Young Adult Program </a:t>
            </a:r>
            <a:br>
              <a:rPr lang="en-US" sz="4000" dirty="0"/>
            </a:br>
            <a:r>
              <a:rPr lang="en-US" sz="4000" dirty="0"/>
              <a:t>Performance Outcomes Q4 PY22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D7BD098-F347-1781-FF4A-C8F39BBB7D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7884056"/>
              </p:ext>
            </p:extLst>
          </p:nvPr>
        </p:nvGraphicFramePr>
        <p:xfrm>
          <a:off x="718457" y="2033197"/>
          <a:ext cx="6783354" cy="31894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16847">
                  <a:extLst>
                    <a:ext uri="{9D8B030D-6E8A-4147-A177-3AD203B41FA5}">
                      <a16:colId xmlns:a16="http://schemas.microsoft.com/office/drawing/2014/main" val="3351269437"/>
                    </a:ext>
                  </a:extLst>
                </a:gridCol>
                <a:gridCol w="1334418">
                  <a:extLst>
                    <a:ext uri="{9D8B030D-6E8A-4147-A177-3AD203B41FA5}">
                      <a16:colId xmlns:a16="http://schemas.microsoft.com/office/drawing/2014/main" val="1180170707"/>
                    </a:ext>
                  </a:extLst>
                </a:gridCol>
                <a:gridCol w="1334418">
                  <a:extLst>
                    <a:ext uri="{9D8B030D-6E8A-4147-A177-3AD203B41FA5}">
                      <a16:colId xmlns:a16="http://schemas.microsoft.com/office/drawing/2014/main" val="3770102822"/>
                    </a:ext>
                  </a:extLst>
                </a:gridCol>
                <a:gridCol w="1397671">
                  <a:extLst>
                    <a:ext uri="{9D8B030D-6E8A-4147-A177-3AD203B41FA5}">
                      <a16:colId xmlns:a16="http://schemas.microsoft.com/office/drawing/2014/main" val="3670167199"/>
                    </a:ext>
                  </a:extLst>
                </a:gridCol>
              </a:tblGrid>
              <a:tr h="54899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Performance Outcome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</a:rPr>
                        <a:t>Goal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Actual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% Achieved 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1689627"/>
                  </a:ext>
                </a:extLst>
              </a:tr>
              <a:tr h="5228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Q2 Retention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68.00%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55.56%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81.70%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1411656"/>
                  </a:ext>
                </a:extLst>
              </a:tr>
              <a:tr h="5228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Q4 Retention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69.00%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56.00%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81.16%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705531"/>
                  </a:ext>
                </a:extLst>
              </a:tr>
              <a:tr h="5228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Q2 Median Wages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$3,500 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$4,381.28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125.18%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0301079"/>
                  </a:ext>
                </a:extLst>
              </a:tr>
              <a:tr h="5228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</a:rPr>
                        <a:t>Credential Attainment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54.00%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28.57%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52.91%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8881817"/>
                  </a:ext>
                </a:extLst>
              </a:tr>
              <a:tr h="54899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Measurable Skills Gain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41.00%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28.77%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70.16%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7749491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FAC0C16-CE5A-C3D3-ADC3-C956138C41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6693043"/>
              </p:ext>
            </p:extLst>
          </p:nvPr>
        </p:nvGraphicFramePr>
        <p:xfrm>
          <a:off x="8052318" y="2836812"/>
          <a:ext cx="3402564" cy="1585896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3402564">
                  <a:extLst>
                    <a:ext uri="{9D8B030D-6E8A-4147-A177-3AD203B41FA5}">
                      <a16:colId xmlns:a16="http://schemas.microsoft.com/office/drawing/2014/main" val="1322046296"/>
                    </a:ext>
                  </a:extLst>
                </a:gridCol>
              </a:tblGrid>
              <a:tr h="48728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Exceeding Performance (Over 100%)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3335083"/>
                  </a:ext>
                </a:extLst>
              </a:tr>
              <a:tr h="61133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Meeting Performance (Within at least 50% of goal)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2275264"/>
                  </a:ext>
                </a:extLst>
              </a:tr>
              <a:tr h="48728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Underperforming (Under 50% of goal)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93912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5498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Hennepin County Palette 2016">
      <a:dk1>
        <a:srgbClr val="113C66"/>
      </a:dk1>
      <a:lt1>
        <a:srgbClr val="FAFAFA"/>
      </a:lt1>
      <a:dk2>
        <a:srgbClr val="113C66"/>
      </a:dk2>
      <a:lt2>
        <a:srgbClr val="FAFAFA"/>
      </a:lt2>
      <a:accent1>
        <a:srgbClr val="0058A3"/>
      </a:accent1>
      <a:accent2>
        <a:srgbClr val="44C8F5"/>
      </a:accent2>
      <a:accent3>
        <a:srgbClr val="9FCC3B"/>
      </a:accent3>
      <a:accent4>
        <a:srgbClr val="F7931E"/>
      </a:accent4>
      <a:accent5>
        <a:srgbClr val="EF413C"/>
      </a:accent5>
      <a:accent6>
        <a:srgbClr val="3E1151"/>
      </a:accent6>
      <a:hlink>
        <a:srgbClr val="00AEEF"/>
      </a:hlink>
      <a:folHlink>
        <a:srgbClr val="44C8F5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C Template November 2016" id="{7305A6EE-1A77-4FF8-AE84-8B38D37E2C3C}" vid="{69EA2A9D-4C5A-4AE2-A084-1E1C853FD77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2D9FB80497C448BA57463CA7B5A52D" ma:contentTypeVersion="2" ma:contentTypeDescription="Create a new document." ma:contentTypeScope="" ma:versionID="cb15478f2bf40a2c8c2c09e3e82f0e3d">
  <xsd:schema xmlns:xsd="http://www.w3.org/2001/XMLSchema" xmlns:xs="http://www.w3.org/2001/XMLSchema" xmlns:p="http://schemas.microsoft.com/office/2006/metadata/properties" xmlns:ns2="207b68bb-1a8d-4276-acda-fd51801e046b" targetNamespace="http://schemas.microsoft.com/office/2006/metadata/properties" ma:root="true" ma:fieldsID="6390eeec67a28249e4b506d49c803416" ns2:_="">
    <xsd:import namespace="207b68bb-1a8d-4276-acda-fd51801e046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7b68bb-1a8d-4276-acda-fd51801e046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F54B6D1-FEBA-40E7-A7A9-0802B4986AE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07b68bb-1a8d-4276-acda-fd51801e046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34E3CF0-6C40-49DE-9514-492701D7BAE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26B8610-BF58-4CC2-830E-ED1BD8CBA338}">
  <ds:schemaRefs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207b68bb-1a8d-4276-acda-fd51801e046b"/>
    <ds:schemaRef ds:uri="http://purl.org/dc/elements/1.1/"/>
    <ds:schemaRef ds:uri="http://www.w3.org/XML/1998/namespace"/>
    <ds:schemaRef ds:uri="http://purl.org/dc/dcmitype/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</TotalTime>
  <Words>635</Words>
  <Application>Microsoft Office PowerPoint</Application>
  <PresentationFormat>Widescreen</PresentationFormat>
  <Paragraphs>130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Myriad Pro</vt:lpstr>
      <vt:lpstr>Segoe UI</vt:lpstr>
      <vt:lpstr>Segoe UI Light</vt:lpstr>
      <vt:lpstr>Office Theme</vt:lpstr>
      <vt:lpstr>WIOA Performance Outcomes Q4 PY22</vt:lpstr>
      <vt:lpstr>Performance Measures Defined </vt:lpstr>
      <vt:lpstr>What exiters are included in PY22 Q4 outcomes?</vt:lpstr>
      <vt:lpstr>WIOA Adult Program  Performance Outcomes Q4 PY22</vt:lpstr>
      <vt:lpstr>WIOA Dislocated Worker Program  Performance Outcomes Q4 PY22</vt:lpstr>
      <vt:lpstr>WIOA Young Adult Program  Performance Outcomes Q4 PY22</vt:lpstr>
    </vt:vector>
  </TitlesOfParts>
  <Manager/>
  <Company>Hennepin County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Misty Lewis</dc:creator>
  <cp:keywords/>
  <dc:description/>
  <cp:lastModifiedBy>Nicolette Hanson</cp:lastModifiedBy>
  <cp:revision>3</cp:revision>
  <cp:lastPrinted>2016-11-03T22:49:44Z</cp:lastPrinted>
  <dcterms:created xsi:type="dcterms:W3CDTF">2016-11-07T19:32:31Z</dcterms:created>
  <dcterms:modified xsi:type="dcterms:W3CDTF">2023-09-12T20:27:28Z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0x0101007C2D9FB80497C448BA57463CA7B5A52D</vt:lpwstr>
  </property>
  <property fmtid="{D5CDD505-2E9C-101B-9397-08002B2CF9AE}" pid="3" name="Hennepin County Content Status">
    <vt:lpwstr/>
  </property>
  <property fmtid="{D5CDD505-2E9C-101B-9397-08002B2CF9AE}" pid="4" name="Ent-Department">
    <vt:lpwstr>368;#Communications|a2f9b082-d70d-4b24-8a2a-cfcc7883a969</vt:lpwstr>
  </property>
  <property fmtid="{D5CDD505-2E9C-101B-9397-08002B2CF9AE}" pid="5" name="Com - Communications">
    <vt:lpwstr>382;#Brand|09a3bbe6-7e26-4256-a32f-395f05f3ad50;#383;#Graphic Design|86fe64f1-b69a-40a1-b8ab-84fcc1930669;#478;#PowerPoint|f14ede72-ac71-4e78-b802-a6703af07abc;#387;#Templates|f6d765a0-12d4-48c2-ae53-a903487aaee3</vt:lpwstr>
  </property>
  <property fmtid="{D5CDD505-2E9C-101B-9397-08002B2CF9AE}" pid="6" name="Com-AllTags">
    <vt:lpwstr>382;#Brand|09a3bbe6-7e26-4256-a32f-395f05f3ad50;#383;# Graphic Design|86fe64f1-b69a-40a1-b8ab-84fcc1930669;#478;# PowerPoint|f14ede72-ac71-4e78-b802-a6703af07abc;#387;# Templates|f6d765a0-12d4-48c2-ae53-a903487aaee3</vt:lpwstr>
  </property>
</Properties>
</file>