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678" r:id="rId2"/>
    <p:sldMasterId id="2147483695" r:id="rId3"/>
    <p:sldMasterId id="2147483714" r:id="rId4"/>
  </p:sldMasterIdLst>
  <p:notesMasterIdLst>
    <p:notesMasterId r:id="rId36"/>
  </p:notesMasterIdLst>
  <p:sldIdLst>
    <p:sldId id="257" r:id="rId5"/>
    <p:sldId id="931" r:id="rId6"/>
    <p:sldId id="300" r:id="rId7"/>
    <p:sldId id="1015" r:id="rId8"/>
    <p:sldId id="1036" r:id="rId9"/>
    <p:sldId id="1039" r:id="rId10"/>
    <p:sldId id="1041" r:id="rId11"/>
    <p:sldId id="1037" r:id="rId12"/>
    <p:sldId id="1017" r:id="rId13"/>
    <p:sldId id="1040" r:id="rId14"/>
    <p:sldId id="1033" r:id="rId15"/>
    <p:sldId id="1048" r:id="rId16"/>
    <p:sldId id="1042" r:id="rId17"/>
    <p:sldId id="1047" r:id="rId18"/>
    <p:sldId id="1038" r:id="rId19"/>
    <p:sldId id="1045" r:id="rId20"/>
    <p:sldId id="1046" r:id="rId21"/>
    <p:sldId id="1051" r:id="rId22"/>
    <p:sldId id="1050" r:id="rId23"/>
    <p:sldId id="1049" r:id="rId24"/>
    <p:sldId id="1052" r:id="rId25"/>
    <p:sldId id="1053" r:id="rId26"/>
    <p:sldId id="297" r:id="rId27"/>
    <p:sldId id="1021" r:id="rId28"/>
    <p:sldId id="1030" r:id="rId29"/>
    <p:sldId id="1031" r:id="rId30"/>
    <p:sldId id="1044" r:id="rId31"/>
    <p:sldId id="1043" r:id="rId32"/>
    <p:sldId id="1022" r:id="rId33"/>
    <p:sldId id="287" r:id="rId34"/>
    <p:sldId id="284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010345-7AA2-B0ED-B56A-9E6A79E36136}" name="Mattson, Karmi" initials="MK" userId="S::Karmi.Mattson@mpls.frb.org::e39ff792-120b-4db6-ada3-7943d0530f40" providerId="AD"/>
  <p188:author id="{9C51207E-EEC4-64BA-E39B-2B00401BA087}" name="Garcia Luna, Erick" initials="GE" userId="S::erick.garcia.luna@mpls.frb.org::5d92d727-7e14-440e-84a1-1325a152b840" providerId="AD"/>
  <p188:author id="{10571E9B-F325-B597-05A2-20A852F28690}" name="Mattson, Karmi" initials="MK" userId="S::karmi.mattson@mpls.frb.org::e39ff792-120b-4db6-ada3-7943d0530f40" providerId="AD"/>
  <p188:author id="{D4BE5DA9-65C7-5067-202B-4215492E830E}" name="Phenix, Amy G" initials="PG" userId="S::amy.phenix@mpls.frb.org::bb41fac8-22bd-45a4-a2ac-bc731139998a" providerId="AD"/>
  <p188:author id="{D73314AF-DED5-835F-AE89-31EE43DA91B8}" name="Wirtz, Ron" initials="WR" userId="S::Ron.Wirtz@mpls.frb.org::49e29556-6f83-4a1d-ade5-45123301a8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  <a:srgbClr val="45C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82C82-852D-F4C5-716E-3A0BDB6F1A2A}" v="4" dt="2023-04-18T18:56:11.238"/>
    <p1510:client id="{0AB2C2BB-A704-3426-DE49-85EF224624F4}" v="1" dt="2023-04-18T17:08:05.218"/>
    <p1510:client id="{0CC14129-2276-4E6F-8D95-8BE33BB5D4B2}" v="37" dt="2023-04-18T16:21:25.928"/>
    <p1510:client id="{43FB2AA6-29C1-A0DF-04D4-F400849E0281}" v="48" dt="2023-04-17T21:34:16.339"/>
    <p1510:client id="{4E860A93-D2D1-D0AC-627C-538431027B9D}" v="216" dt="2023-04-18T18:18:02.582"/>
    <p1510:client id="{5F0D4B57-E1C4-4457-B09C-605E0C6DD481}" v="62" dt="2023-04-18T21:12:19.382"/>
    <p1510:client id="{65A7E1A4-6D1B-CFAB-DA97-D3EDA2A9E65E}" v="5" dt="2023-04-19T16:21:45.525"/>
    <p1510:client id="{69C2B7C1-59E6-5896-D669-4A19BA5EFBB8}" v="564" dt="2023-04-19T15:55:45.692"/>
    <p1510:client id="{746E71AD-FABB-BE4C-CB86-F43768DCBCF6}" v="7" dt="2023-04-18T16:11:39.377"/>
    <p1510:client id="{77202F70-86A3-3DDB-04DC-58B9CA663265}" v="60" dt="2023-04-17T21:30:49.344"/>
    <p1510:client id="{8218831A-FE52-4875-ACAC-E4647634377F}" v="222" dt="2023-04-18T18:03:20.993"/>
    <p1510:client id="{E3A2E613-201C-4546-8930-4E0AD86153E5}" v="2557" dt="2023-04-17T22:14:49.003"/>
    <p1510:client id="{E843A9F9-6941-E2EA-A910-3B61854424AA}" v="5" dt="2023-04-17T21:35:15.277"/>
    <p1510:client id="{F10FAE1F-F1FB-5B60-9BC5-CABD647F90F4}" v="3" dt="2023-04-17T22:24:33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A8047-9A0D-452E-9874-A4E4679FE91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195B43-899D-4067-83A2-620FC7C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8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95B43-899D-4067-83A2-620FC7C39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5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unemployment rate remains low in Minnesota 3.0 vs 3.5 nation-wide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95B43-899D-4067-83A2-620FC7C39F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6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95B43-899D-4067-83A2-620FC7C39F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95B43-899D-4067-83A2-620FC7C39F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7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95B43-899D-4067-83A2-620FC7C39F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55473"/>
            <a:ext cx="992459" cy="70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8"/>
            <a:ext cx="6449291" cy="4308566"/>
          </a:xfrm>
        </p:spPr>
        <p:txBody>
          <a:bodyPr anchor="t">
            <a:noAutofit/>
          </a:bodyPr>
          <a:lstStyle>
            <a:lvl1pPr marL="342900" indent="-342900">
              <a:lnSpc>
                <a:spcPts val="2800"/>
              </a:lnSpc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accent6"/>
                </a:solidFill>
                <a:latin typeface="+mj-lt"/>
              </a:defRPr>
            </a:lvl1pPr>
            <a:lvl2pPr marL="640080">
              <a:buClr>
                <a:schemeClr val="tx2"/>
              </a:buClr>
              <a:defRPr>
                <a:latin typeface="+mj-lt"/>
              </a:defRPr>
            </a:lvl2pPr>
            <a:lvl3pPr marL="914400">
              <a:buClr>
                <a:schemeClr val="tx2"/>
              </a:buClr>
              <a:defRPr>
                <a:latin typeface="+mj-lt"/>
              </a:defRPr>
            </a:lvl3pPr>
            <a:lvl4pPr marL="1280160">
              <a:buClr>
                <a:schemeClr val="tx2"/>
              </a:buClr>
              <a:defRPr>
                <a:latin typeface="+mj-lt"/>
              </a:defRPr>
            </a:lvl4pPr>
            <a:lvl5pPr marL="1645920">
              <a:buClr>
                <a:schemeClr val="tx2"/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C4808-163B-4B07-BC12-13D8298B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E0F77-C0C1-4CA5-81FA-514D9173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 or quote - bear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7711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P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27567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ele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212026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tr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C6F8C0-9F15-5444-982F-3FC7E51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" y="0"/>
            <a:ext cx="12172948" cy="685799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F7892C-00A9-46EA-B80B-91641436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16655-6A3C-4AE6-8011-4A4EA285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3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or quote - skywal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C6F8C0-9F15-5444-982F-3FC7E51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" y="5358"/>
            <a:ext cx="12172947" cy="68472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F7892C-00A9-46EA-B80B-91641436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16655-6A3C-4AE6-8011-4A4EA285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9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or quote - mpls fo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C6F8C0-9F15-5444-982F-3FC7E51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" y="5358"/>
            <a:ext cx="12172947" cy="684728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F7892C-00A9-46EA-B80B-91641436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16655-6A3C-4AE6-8011-4A4EA285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or quote - Butte, M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C6F8C0-9F15-5444-982F-3FC7E51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5358"/>
            <a:ext cx="12172945" cy="684728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F7892C-00A9-46EA-B80B-91641436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16655-6A3C-4AE6-8011-4A4EA285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fi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4" y="0"/>
            <a:ext cx="12192404" cy="686896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D1FEEC-87A8-46D9-BA56-B84D87F6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E42C0-343D-4DED-AE34-4E67DB70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04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5FD941-0CA0-47A2-803F-840DD69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1D65FE-44D2-427E-BB2D-E214CE91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semin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B70B90-4B37-4999-A56E-80C467D1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2D08E-3974-4D49-BFD6-997F45F8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CF1B2-A9A8-453E-A172-F48C9DC1C8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1320800"/>
            <a:ext cx="10515600" cy="4705350"/>
          </a:xfrm>
        </p:spPr>
        <p:txBody>
          <a:bodyPr/>
          <a:lstStyle>
            <a:lvl1pPr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Supporting details</a:t>
            </a:r>
          </a:p>
          <a:p>
            <a:pPr lvl="0"/>
            <a:r>
              <a:rPr lang="en-US"/>
              <a:t>*Use for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10621-B5A6-4AB4-83B9-3F82B05A33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28AE9-8477-42A7-AC05-F67D0B5C21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A11BABB-D6A1-43F9-8C8B-E56555C37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2861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304167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123E5C-DABC-4783-BE8E-D56F063B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976BB-7D4D-4B2D-97F4-AA463A49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21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eo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" y="1172"/>
            <a:ext cx="12187831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F6D97D-7196-4D57-998C-9FFE341C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4DB35-115F-4671-8C84-081752A8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or quote -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A41F6-A20D-4616-9573-4C6E84F7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2A346-B98E-48A1-B914-D944E130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5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or quote - nav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1C44C1-3332-4368-A30C-CC6D496D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DA6FC-528B-44D4-B757-AF1E7835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4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or quot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A470E4-EABD-431A-9F98-F16E3133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B0199-5548-4BA6-A770-02C85131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10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 or quote -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B4DB2F-6547-47BD-AE71-28FD6AFC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796A2E-ABFF-4BFA-8627-CFDC5A22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67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55473"/>
            <a:ext cx="992459" cy="70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8"/>
            <a:ext cx="6449291" cy="4308566"/>
          </a:xfrm>
        </p:spPr>
        <p:txBody>
          <a:bodyPr anchor="t">
            <a:noAutofit/>
          </a:bodyPr>
          <a:lstStyle>
            <a:lvl1pPr marL="342900" indent="-342900">
              <a:lnSpc>
                <a:spcPts val="2800"/>
              </a:lnSpc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accent6"/>
                </a:solidFill>
                <a:latin typeface="+mj-lt"/>
              </a:defRPr>
            </a:lvl1pPr>
            <a:lvl2pPr marL="640080">
              <a:buClr>
                <a:schemeClr val="tx2"/>
              </a:buClr>
              <a:defRPr>
                <a:latin typeface="+mj-lt"/>
              </a:defRPr>
            </a:lvl2pPr>
            <a:lvl3pPr marL="914400">
              <a:buClr>
                <a:schemeClr val="tx2"/>
              </a:buClr>
              <a:defRPr>
                <a:latin typeface="+mj-lt"/>
              </a:defRPr>
            </a:lvl3pPr>
            <a:lvl4pPr marL="1280160">
              <a:buClr>
                <a:schemeClr val="tx2"/>
              </a:buClr>
              <a:defRPr>
                <a:latin typeface="+mj-lt"/>
              </a:defRPr>
            </a:lvl4pPr>
            <a:lvl5pPr marL="1645920">
              <a:buClr>
                <a:schemeClr val="tx2"/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C4808-163B-4B07-BC12-13D8298B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E0F77-C0C1-4CA5-81FA-514D9173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6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CF1B2-A9A8-453E-A172-F48C9DC1C8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1320800"/>
            <a:ext cx="10515600" cy="4705350"/>
          </a:xfrm>
        </p:spPr>
        <p:txBody>
          <a:bodyPr/>
          <a:lstStyle>
            <a:lvl1pPr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Supporting details</a:t>
            </a:r>
          </a:p>
          <a:p>
            <a:pPr lvl="0"/>
            <a:r>
              <a:rPr lang="en-US"/>
              <a:t>*Use for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10621-B5A6-4AB4-83B9-3F82B05A33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28AE9-8477-42A7-AC05-F67D0B5C21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A11BABB-D6A1-43F9-8C8B-E56555C37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2861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DA71E-0BB5-4A58-802C-BB07ACEB5CF9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2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key mess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101214"/>
            <a:ext cx="5787189" cy="5577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8543" y="1608137"/>
            <a:ext cx="4610100" cy="4564062"/>
          </a:xfrm>
        </p:spPr>
        <p:txBody>
          <a:bodyPr>
            <a:norm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r>
              <a:rPr lang="en-US"/>
              <a:t>Key message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4154" y="1608137"/>
            <a:ext cx="5967846" cy="4564063"/>
          </a:xfrm>
          <a:prstGeom prst="rect">
            <a:avLst/>
          </a:prstGeom>
        </p:spPr>
        <p:txBody>
          <a:bodyPr rIns="45720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347472" marR="0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2200">
                <a:latin typeface="+mn-lt"/>
              </a:defRPr>
            </a:lvl2pPr>
            <a:lvl3pPr marL="694944" marR="0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2200">
                <a:latin typeface="+mn-lt"/>
              </a:defRPr>
            </a:lvl3pPr>
            <a:lvl4pPr marL="1042416" marR="0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2200">
                <a:latin typeface="+mn-lt"/>
              </a:defRPr>
            </a:lvl4pPr>
            <a:lvl5pPr marL="1389888" marR="0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2200">
                <a:latin typeface="+mn-lt"/>
              </a:defRPr>
            </a:lvl5pPr>
          </a:lstStyle>
          <a:p>
            <a:pPr lvl="0"/>
            <a:r>
              <a:rPr lang="en-US"/>
              <a:t>Images or text only here. NO CHARTS.</a:t>
            </a:r>
          </a:p>
          <a:p>
            <a:pPr lvl="0"/>
            <a:r>
              <a:rPr lang="en-US"/>
              <a:t>See CHARTS AND GRAPHS section to insert correct slide.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Supporting details</a:t>
            </a:r>
          </a:p>
          <a:p>
            <a:pPr marL="347472" marR="0" lvl="1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level</a:t>
            </a:r>
          </a:p>
          <a:p>
            <a:pPr marL="694944" marR="0" lvl="2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 level</a:t>
            </a:r>
          </a:p>
          <a:p>
            <a:pPr marL="1042416" marR="0" lvl="3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 level</a:t>
            </a:r>
          </a:p>
          <a:p>
            <a:pPr marL="1389888" marR="0" lvl="4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level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2485F-3398-40FD-81DB-312CE1B75B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9AA8-C76A-4DAC-B0D8-6D68FFC5A3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8543" y="6335173"/>
            <a:ext cx="2743200" cy="365125"/>
          </a:xfrm>
        </p:spPr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E65291-CB40-4197-AF38-99E30A1297F1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75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table/chart/medi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BD54C40-19AE-4F2C-9AAD-07C7CA717A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27763" y="1612900"/>
            <a:ext cx="5321300" cy="4432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Picture/media</a:t>
            </a:r>
          </a:p>
          <a:p>
            <a:pPr lvl="0"/>
            <a:r>
              <a:rPr lang="en-US"/>
              <a:t>(Please use the CHART MASTER for charts)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459B9-9C5C-43CC-BDED-90CC80ADEC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4944" y="1612900"/>
            <a:ext cx="4673600" cy="4432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Supporting details (60 words max)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9DB62B-34B4-4310-B202-A1FA38C801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9F1746-7CE4-414A-A2FD-E86D777BD2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DC67CF9-9B3A-4094-97FC-F529FD03D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C26DE-4D9D-4575-9E51-B9A517516B7A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4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with 2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20480"/>
            <a:ext cx="5157216" cy="4704922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Supporting details – TWO COLUMNS (100 words max)</a:t>
            </a:r>
          </a:p>
          <a:p>
            <a:pPr lvl="0"/>
            <a:r>
              <a:rPr lang="en-US"/>
              <a:t>*Use for text-heavy content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8EF1B0-114C-4B37-AFA5-9C01BC34C0A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96584" y="1320480"/>
            <a:ext cx="5157216" cy="4704922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Supporting details – TWO COLUMNS (100 words max)</a:t>
            </a:r>
          </a:p>
          <a:p>
            <a:pPr lvl="0"/>
            <a:r>
              <a:rPr lang="en-US"/>
              <a:t>*Use for text-heavy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EAE18-E0D1-4F11-B06C-E9C3847E31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1362F-D271-4858-8B09-895080B1FD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CC3E62-9402-4965-9BC1-7A141E810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1300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7273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table/chart/medi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B6D240-2207-4804-AC1C-641E5B8A55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00800" y="1612900"/>
            <a:ext cx="4975225" cy="4432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Supporting details (60 words max)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E944-84EE-435E-BA0D-C4EDF7351A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613" y="1612900"/>
            <a:ext cx="4859337" cy="4432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Picture/media</a:t>
            </a:r>
          </a:p>
          <a:p>
            <a:pPr lvl="0"/>
            <a:r>
              <a:rPr lang="en-US"/>
              <a:t>Please use CHARTS MASTER for charts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47F4968-FD3E-4B35-9D68-57ACCE1EF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FBF443-B9B3-48A8-BC81-F9C1B6874E1B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A17D4F-37B4-4CA5-A748-3FE9BE1909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AA41F-1C8B-4D16-B838-77C199931D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3691E2C-88D3-462F-BFE7-C82FCB9E95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2CB4D-39CC-43AD-9F39-35BC946E52F9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3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4"/>
            <a:ext cx="10515600" cy="4690907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Chart/Table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DC6645-7358-4AAD-8A51-A2B9C89BD9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3F788-763C-442D-AD59-98EA652E94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2E71DA6F-5228-4BE3-B2A6-EFAE4EB49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4D3926-3CB1-40BE-BCBE-259CA393D5E3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34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Chart/Table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4FAD2F-B34C-4755-900E-21951102BC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137D6-BC4E-4226-9052-15C926799E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86235B0-1166-4AE2-8E16-F2BBF6431F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50DAD-3AA0-4F0D-B881-4159389F6A11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9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7C3CF-122C-4B0A-BA7A-ABC8956C7D6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0413" y="1612900"/>
            <a:ext cx="4673600" cy="4432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>
                <a:latin typeface="Times" panose="02020603050405020304" pitchFamily="18" charset="0"/>
                <a:cs typeface="Times" panose="02020603050405020304" pitchFamily="18" charset="0"/>
              </a:defRPr>
            </a:lvl1pPr>
            <a:lvl2pPr>
              <a:buClr>
                <a:schemeClr val="accent1"/>
              </a:buClr>
              <a:defRPr sz="1900"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buClr>
                <a:schemeClr val="accent1"/>
              </a:buClr>
              <a:defRPr sz="1700"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buClr>
                <a:schemeClr val="accent1"/>
              </a:buClr>
              <a:defRPr sz="1500"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buClr>
                <a:schemeClr val="accent1"/>
              </a:buClr>
              <a:defRPr sz="1300"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US"/>
              <a:t>Supporting details (60 words max)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table/chart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876641-75AB-488C-B0E5-63FE2245A8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F074C-8835-4AA2-9883-1FD9B1E264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9E95B62-DFE3-4499-A80C-F734F2BD9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BD470-8668-4299-926D-9872AD1F28F9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1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31B91-D005-47EB-A7C0-7C859D3C496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48463" y="1612900"/>
            <a:ext cx="4702175" cy="44323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imes" panose="02020603050405020304" pitchFamily="18" charset="0"/>
                <a:cs typeface="Times" panose="02020603050405020304" pitchFamily="18" charset="0"/>
              </a:defRPr>
            </a:lvl1pPr>
            <a:lvl2pPr>
              <a:defRPr sz="1900"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defRPr sz="1700"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defRPr sz="1500"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defRPr sz="1300"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US"/>
              <a:t>Supporting details (60 words max)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5582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Picture/table/chart/media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4CEA83-1AFC-43AC-8187-808565CAA3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234B0-01B9-4709-A808-46118840D5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96FE045-D14C-47E3-B06E-A74F1E0EB5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3488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965ACE-96D6-40E4-B0F7-296AF7FCBF85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0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MP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3326837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55473"/>
            <a:ext cx="992459" cy="70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8"/>
            <a:ext cx="6449291" cy="4308566"/>
          </a:xfrm>
        </p:spPr>
        <p:txBody>
          <a:bodyPr anchor="t">
            <a:noAutofit/>
          </a:bodyPr>
          <a:lstStyle>
            <a:lvl1pPr marL="342900" indent="-342900">
              <a:lnSpc>
                <a:spcPts val="2800"/>
              </a:lnSpc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accent6"/>
                </a:solidFill>
                <a:latin typeface="+mj-lt"/>
              </a:defRPr>
            </a:lvl1pPr>
            <a:lvl2pPr marL="640080">
              <a:buClr>
                <a:schemeClr val="tx2"/>
              </a:buClr>
              <a:defRPr>
                <a:latin typeface="+mj-lt"/>
              </a:defRPr>
            </a:lvl2pPr>
            <a:lvl3pPr marL="914400">
              <a:buClr>
                <a:schemeClr val="tx2"/>
              </a:buClr>
              <a:defRPr>
                <a:latin typeface="+mj-lt"/>
              </a:defRPr>
            </a:lvl3pPr>
            <a:lvl4pPr marL="1280160">
              <a:buClr>
                <a:schemeClr val="tx2"/>
              </a:buClr>
              <a:defRPr>
                <a:latin typeface="+mj-lt"/>
              </a:defRPr>
            </a:lvl4pPr>
            <a:lvl5pPr marL="1645920">
              <a:buClr>
                <a:schemeClr val="tx2"/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C4808-163B-4B07-BC12-13D8298B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E0F77-C0C1-4CA5-81FA-514D9173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4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 with 2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20480"/>
            <a:ext cx="5157216" cy="4704922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Supporting details – TWO COLUMNS (100 words max)</a:t>
            </a:r>
          </a:p>
          <a:p>
            <a:pPr lvl="0"/>
            <a:r>
              <a:rPr lang="en-US"/>
              <a:t>*Use for text-heavy content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8EF1B0-114C-4B37-AFA5-9C01BC34C0A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96584" y="1320480"/>
            <a:ext cx="5157216" cy="4704922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Supporting details – TWO COLUMNS (100 words max)</a:t>
            </a:r>
          </a:p>
          <a:p>
            <a:pPr lvl="0"/>
            <a:r>
              <a:rPr lang="en-US"/>
              <a:t>*Use for text-heavy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EAE18-E0D1-4F11-B06C-E9C3847E31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1362F-D271-4858-8B09-895080B1FD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CC3E62-9402-4965-9BC1-7A141E810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1300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4863D-3ECD-413D-B5B3-7FDC4110169E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CF1B2-A9A8-453E-A172-F48C9DC1C8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1320800"/>
            <a:ext cx="10515600" cy="4705350"/>
          </a:xfrm>
        </p:spPr>
        <p:txBody>
          <a:bodyPr/>
          <a:lstStyle>
            <a:lvl1pPr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Supporting details</a:t>
            </a:r>
          </a:p>
          <a:p>
            <a:pPr lvl="0"/>
            <a:r>
              <a:rPr lang="en-US"/>
              <a:t>*Use for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10621-B5A6-4AB4-83B9-3F82B05A33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28AE9-8477-42A7-AC05-F67D0B5C21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A11BABB-D6A1-43F9-8C8B-E56555C37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2861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DA71E-0BB5-4A58-802C-BB07ACEB5CF9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key mess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101214"/>
            <a:ext cx="5787189" cy="5577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8543" y="1608137"/>
            <a:ext cx="4610100" cy="4564062"/>
          </a:xfrm>
        </p:spPr>
        <p:txBody>
          <a:bodyPr>
            <a:norm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r>
              <a:rPr lang="en-US"/>
              <a:t>Key message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4154" y="1608137"/>
            <a:ext cx="5967846" cy="4564063"/>
          </a:xfrm>
        </p:spPr>
        <p:txBody>
          <a:bodyPr rIns="45720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347472" marR="0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2200">
                <a:latin typeface="+mn-lt"/>
              </a:defRPr>
            </a:lvl2pPr>
            <a:lvl3pPr marL="694944" marR="0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2200">
                <a:latin typeface="+mn-lt"/>
              </a:defRPr>
            </a:lvl3pPr>
            <a:lvl4pPr marL="1042416" marR="0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2200">
                <a:latin typeface="+mn-lt"/>
              </a:defRPr>
            </a:lvl4pPr>
            <a:lvl5pPr marL="1389888" marR="0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2200">
                <a:latin typeface="+mn-lt"/>
              </a:defRPr>
            </a:lvl5pPr>
          </a:lstStyle>
          <a:p>
            <a:pPr lvl="0"/>
            <a:r>
              <a:rPr lang="en-US"/>
              <a:t>Images or text only here. NO CHARTS.</a:t>
            </a:r>
          </a:p>
          <a:p>
            <a:pPr lvl="0"/>
            <a:r>
              <a:rPr lang="en-US"/>
              <a:t>See CHARTS AND GRAPHS section to insert correct slide.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Supporting details</a:t>
            </a:r>
          </a:p>
          <a:p>
            <a:pPr marL="347472" marR="0" lvl="1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level</a:t>
            </a:r>
          </a:p>
          <a:p>
            <a:pPr marL="694944" marR="0" lvl="2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 level</a:t>
            </a:r>
          </a:p>
          <a:p>
            <a:pPr marL="1042416" marR="0" lvl="3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 level</a:t>
            </a:r>
          </a:p>
          <a:p>
            <a:pPr marL="1389888" marR="0" lvl="4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level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2485F-3398-40FD-81DB-312CE1B75B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9AA8-C76A-4DAC-B0D8-6D68FFC5A3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8543" y="6335173"/>
            <a:ext cx="2743200" cy="365125"/>
          </a:xfrm>
        </p:spPr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66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4"/>
            <a:ext cx="10515600" cy="4690907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Chart/Table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DC6645-7358-4AAD-8A51-A2B9C89BD9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3F788-763C-442D-AD59-98EA652E94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2E71DA6F-5228-4BE3-B2A6-EFAE4EB49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835925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Chart/Table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Citations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4FAD2F-B34C-4755-900E-21951102BC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137D6-BC4E-4226-9052-15C926799E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86235B0-1166-4AE2-8E16-F2BBF6431F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79305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7C3CF-122C-4B0A-BA7A-ABC8956C7D6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0413" y="1612900"/>
            <a:ext cx="4673600" cy="4432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>
                <a:latin typeface="Times" panose="02020603050405020304" pitchFamily="18" charset="0"/>
                <a:cs typeface="Times" panose="02020603050405020304" pitchFamily="18" charset="0"/>
              </a:defRPr>
            </a:lvl1pPr>
            <a:lvl2pPr>
              <a:buClr>
                <a:schemeClr val="accent1"/>
              </a:buClr>
              <a:defRPr sz="1900"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buClr>
                <a:schemeClr val="accent1"/>
              </a:buClr>
              <a:defRPr sz="1700"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buClr>
                <a:schemeClr val="accent1"/>
              </a:buClr>
              <a:defRPr sz="1500"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buClr>
                <a:schemeClr val="accent1"/>
              </a:buClr>
              <a:defRPr sz="1300"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US"/>
              <a:t>Supporting details (60 words max)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table/chart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876641-75AB-488C-B0E5-63FE2245A8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F074C-8835-4AA2-9883-1FD9B1E264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9E95B62-DFE3-4499-A80C-F734F2BD9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2813349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31B91-D005-47EB-A7C0-7C859D3C496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48463" y="1612900"/>
            <a:ext cx="4702175" cy="44323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imes" panose="02020603050405020304" pitchFamily="18" charset="0"/>
                <a:cs typeface="Times" panose="02020603050405020304" pitchFamily="18" charset="0"/>
              </a:defRPr>
            </a:lvl1pPr>
            <a:lvl2pPr>
              <a:defRPr sz="1900"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defRPr sz="1700"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defRPr sz="1500"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defRPr sz="1300"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US"/>
              <a:t>Supporting details (60 words max)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5582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Picture/table/chart/media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4CEA83-1AFC-43AC-8187-808565CAA3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234B0-01B9-4709-A808-46118840D5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96FE045-D14C-47E3-B06E-A74F1E0EB5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3488"/>
            <a:ext cx="11242698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4698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MP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4218711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55473"/>
            <a:ext cx="992459" cy="70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8"/>
            <a:ext cx="6449291" cy="4308566"/>
          </a:xfrm>
        </p:spPr>
        <p:txBody>
          <a:bodyPr anchor="t">
            <a:noAutofit/>
          </a:bodyPr>
          <a:lstStyle>
            <a:lvl1pPr marL="342900" indent="-342900">
              <a:lnSpc>
                <a:spcPts val="2800"/>
              </a:lnSpc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accent6"/>
                </a:solidFill>
                <a:latin typeface="+mj-lt"/>
              </a:defRPr>
            </a:lvl1pPr>
            <a:lvl2pPr marL="640080">
              <a:buClr>
                <a:schemeClr val="tx2"/>
              </a:buClr>
              <a:defRPr>
                <a:latin typeface="+mj-lt"/>
              </a:defRPr>
            </a:lvl2pPr>
            <a:lvl3pPr marL="914400">
              <a:buClr>
                <a:schemeClr val="tx2"/>
              </a:buClr>
              <a:defRPr>
                <a:latin typeface="+mj-lt"/>
              </a:defRPr>
            </a:lvl3pPr>
            <a:lvl4pPr marL="1280160">
              <a:buClr>
                <a:schemeClr val="tx2"/>
              </a:buClr>
              <a:defRPr>
                <a:latin typeface="+mj-lt"/>
              </a:defRPr>
            </a:lvl4pPr>
            <a:lvl5pPr marL="1645920">
              <a:buClr>
                <a:schemeClr val="tx2"/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C4808-163B-4B07-BC12-13D8298B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E0F77-C0C1-4CA5-81FA-514D9173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28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 with 2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20480"/>
            <a:ext cx="5157216" cy="4704922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Supporting details – TWO COLUMNS (100 words max)</a:t>
            </a:r>
          </a:p>
          <a:p>
            <a:pPr lvl="0"/>
            <a:r>
              <a:rPr lang="en-US"/>
              <a:t>*Use for text-heavy content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8EF1B0-114C-4B37-AFA5-9C01BC34C0A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96584" y="1320480"/>
            <a:ext cx="5157216" cy="4704922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Supporting details – TWO COLUMNS (100 words max)</a:t>
            </a:r>
          </a:p>
          <a:p>
            <a:pPr lvl="0"/>
            <a:r>
              <a:rPr lang="en-US"/>
              <a:t>*Use for text-heavy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EAE18-E0D1-4F11-B06C-E9C3847E31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1362F-D271-4858-8B09-895080B1FD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CC3E62-9402-4965-9BC1-7A141E810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1300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4863D-3ECD-413D-B5B3-7FDC4110169E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872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CF1B2-A9A8-453E-A172-F48C9DC1C8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1320800"/>
            <a:ext cx="10515600" cy="4705350"/>
          </a:xfrm>
        </p:spPr>
        <p:txBody>
          <a:bodyPr/>
          <a:lstStyle>
            <a:lvl1pPr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Supporting details</a:t>
            </a:r>
          </a:p>
          <a:p>
            <a:pPr lvl="0"/>
            <a:r>
              <a:rPr lang="en-US"/>
              <a:t>*Use for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10621-B5A6-4AB4-83B9-3F82B05A33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28AE9-8477-42A7-AC05-F67D0B5C21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A11BABB-D6A1-43F9-8C8B-E56555C37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2861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DA71E-0BB5-4A58-802C-BB07ACEB5CF9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8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or quote - semin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B70B90-4B37-4999-A56E-80C467D1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2D08E-3974-4D49-BFD6-997F45F8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table/chart/medi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BD54C40-19AE-4F2C-9AAD-07C7CA717A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27763" y="1612900"/>
            <a:ext cx="5321300" cy="4432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Picture/media</a:t>
            </a:r>
          </a:p>
          <a:p>
            <a:pPr lvl="0"/>
            <a:r>
              <a:rPr lang="en-US"/>
              <a:t>(Please use the CHART MASTER for charts)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459B9-9C5C-43CC-BDED-90CC80ADEC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4944" y="1612900"/>
            <a:ext cx="4673600" cy="4432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Supporting details (60 words max)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9DB62B-34B4-4310-B202-A1FA38C801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9F1746-7CE4-414A-A2FD-E86D777BD2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DC67CF9-9B3A-4094-97FC-F529FD03D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76581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table/chart/medi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B6D240-2207-4804-AC1C-641E5B8A55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00800" y="1612900"/>
            <a:ext cx="4975225" cy="4432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Supporting details (60 words max)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E944-84EE-435E-BA0D-C4EDF7351A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613" y="1612900"/>
            <a:ext cx="4859337" cy="4432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Picture/media</a:t>
            </a:r>
          </a:p>
          <a:p>
            <a:pPr lvl="0"/>
            <a:r>
              <a:rPr lang="en-US"/>
              <a:t>Please use CHARTS MASTER for charts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47F4968-FD3E-4B35-9D68-57ACCE1EF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85511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A17D4F-37B4-4CA5-A748-3FE9BE1909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AA41F-1C8B-4D16-B838-77C199931D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3691E2C-88D3-462F-BFE7-C82FCB9E95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338880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55951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MP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276113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20480"/>
            <a:ext cx="10515600" cy="4704921"/>
          </a:xfr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347472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900"/>
            </a:lvl2pPr>
            <a:lvl3pPr marL="694944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700"/>
            </a:lvl3pPr>
            <a:lvl4pPr marL="1042416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500"/>
            </a:lvl4pPr>
            <a:lvl5pPr marL="1389888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300" baseline="0"/>
            </a:lvl5pPr>
            <a:lvl6pPr>
              <a:lnSpc>
                <a:spcPts val="3000"/>
              </a:lnSpc>
              <a:spcBef>
                <a:spcPts val="500"/>
              </a:spcBef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Supporting details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*Use for bullets</a:t>
            </a:r>
          </a:p>
          <a:p>
            <a:pPr marL="347472" marR="0" lvl="1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level</a:t>
            </a:r>
          </a:p>
          <a:p>
            <a:pPr marL="694944" marR="0" lvl="2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 level</a:t>
            </a:r>
          </a:p>
          <a:p>
            <a:pPr marL="1042416" marR="0" lvl="3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 level</a:t>
            </a:r>
          </a:p>
          <a:p>
            <a:pPr marL="1389888" marR="0" lvl="4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10621-B5A6-4AB4-83B9-3F82B05A33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28AE9-8477-42A7-AC05-F67D0B5C21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A11BABB-D6A1-43F9-8C8B-E56555C37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27207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9502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224" y="338330"/>
            <a:ext cx="11156576" cy="491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Key message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1934"/>
            <a:ext cx="10515600" cy="452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Supporting details</a:t>
            </a:r>
          </a:p>
          <a:p>
            <a:pPr marL="347472" marR="0" lvl="1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level</a:t>
            </a:r>
          </a:p>
          <a:p>
            <a:pPr marL="694944" marR="0" lvl="2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 level</a:t>
            </a:r>
          </a:p>
          <a:p>
            <a:pPr marL="1042416" marR="0" lvl="3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 level</a:t>
            </a:r>
          </a:p>
          <a:p>
            <a:pPr marL="1389888" marR="0" lvl="4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09A3D-6AE6-4E41-BFE5-5B8CC46FC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05C59-8F15-47C3-9BAC-F5D6EC87F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4F7FE33F-4300-4DE3-8B36-E10520739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IPCMContentMarking" descr="{&quot;HashCode&quot;:320688167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1497C023-658B-4464-BE45-01BEC3966E9B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 kern="1200" cap="none" spc="0" baseline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63089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38" r:id="rId8"/>
    <p:sldLayoutId id="2147483739" r:id="rId9"/>
    <p:sldLayoutId id="214748374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3A5D"/>
        </a:buClr>
        <a:buSzTx/>
        <a:buFont typeface="Arial" panose="020B0604020202020204" pitchFamily="34" charset="0"/>
        <a:buNone/>
        <a:tabLst/>
        <a:defRPr sz="2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47472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3A5D"/>
        </a:buClr>
        <a:buSzTx/>
        <a:buFont typeface="Arial" panose="020B0604020202020204" pitchFamily="34" charset="0"/>
        <a:buChar char="•"/>
        <a:tabLst/>
        <a:defRPr sz="19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694944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3A5D"/>
        </a:buClr>
        <a:buSzTx/>
        <a:buFont typeface="Arial" panose="020B0604020202020204" pitchFamily="34" charset="0"/>
        <a:buChar char="•"/>
        <a:tabLst/>
        <a:defRPr sz="17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042416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3A5D"/>
        </a:buClr>
        <a:buSzTx/>
        <a:buFont typeface="Arial" panose="020B0604020202020204" pitchFamily="34" charset="0"/>
        <a:buChar char="•"/>
        <a:tabLst/>
        <a:defRPr sz="15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389888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3A5D"/>
        </a:buClr>
        <a:buSzTx/>
        <a:buFont typeface="Arial" panose="020B0604020202020204" pitchFamily="34" charset="0"/>
        <a:buChar char="•"/>
        <a:tabLst/>
        <a:defRPr sz="13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6pPr>
      <a:lvl7pPr marL="3086100" indent="-3429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3A5D"/>
            </a:gs>
            <a:gs pos="100000">
              <a:srgbClr val="45C2B1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918357" y="1623080"/>
            <a:ext cx="8494986" cy="3471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30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Transition or quote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13761-5440-462B-84F2-C30FD83DB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9A2D1-9193-411B-B1D1-320266BDA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4EC09F9-9520-4459-B9AA-5555400A11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SIPCMContentMarking" descr="{&quot;HashCode&quot;:320688167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CEF5463C-B0BB-45DA-9D16-B2144A4D7E77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69580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4" r:id="rId2"/>
    <p:sldLayoutId id="2147483679" r:id="rId3"/>
    <p:sldLayoutId id="2147483711" r:id="rId4"/>
    <p:sldLayoutId id="2147483712" r:id="rId5"/>
    <p:sldLayoutId id="2147483713" r:id="rId6"/>
    <p:sldLayoutId id="2147483687" r:id="rId7"/>
    <p:sldLayoutId id="2147483706" r:id="rId8"/>
    <p:sldLayoutId id="2147483708" r:id="rId9"/>
    <p:sldLayoutId id="2147483707" r:id="rId10"/>
    <p:sldLayoutId id="2147483710" r:id="rId11"/>
    <p:sldLayoutId id="2147483700" r:id="rId12"/>
    <p:sldLayoutId id="2147483701" r:id="rId13"/>
    <p:sldLayoutId id="2147483702" r:id="rId14"/>
    <p:sldLayoutId id="2147483703" r:id="rId15"/>
    <p:sldLayoutId id="2147483727" r:id="rId16"/>
    <p:sldLayoutId id="2147483729" r:id="rId17"/>
    <p:sldLayoutId id="2147483664" r:id="rId18"/>
    <p:sldLayoutId id="2147483670" r:id="rId19"/>
    <p:sldLayoutId id="2147483673" r:id="rId20"/>
    <p:sldLayoutId id="2147483665" r:id="rId21"/>
  </p:sldLayoutIdLst>
  <p:hf hdr="0" dt="0"/>
  <p:txStyles>
    <p:titleStyle>
      <a:lvl1pPr marL="0" marR="0" indent="0" algn="ctr" defTabSz="914400" rtl="0" eaLnBrk="1" fontAlgn="auto" latinLnBrk="0" hangingPunct="1">
        <a:lnSpc>
          <a:spcPts val="5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2B486-D6B4-44C7-BCA2-6FED81B7E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121DE-FD38-4729-8E57-3B2481CE6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fld id="{BB45A66B-1405-4E20-911B-597B857FD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A82E-EC24-457F-99FB-DEA6E551ACC8}"/>
              </a:ext>
            </a:extLst>
          </p:cNvPr>
          <p:cNvSpPr/>
          <p:nvPr userDrawn="1"/>
        </p:nvSpPr>
        <p:spPr>
          <a:xfrm>
            <a:off x="304800" y="829762"/>
            <a:ext cx="1524000" cy="7394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SIPCMContentMarking" descr="{&quot;HashCode&quot;:320688167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F3117409-9B79-496B-AC7D-E27FCA7D6CED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398076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4" r:id="rId3"/>
    <p:sldLayoutId id="2147483705" r:id="rId4"/>
    <p:sldLayoutId id="2147483730" r:id="rId5"/>
    <p:sldLayoutId id="2147483731" r:id="rId6"/>
    <p:sldLayoutId id="2147483732" r:id="rId7"/>
    <p:sldLayoutId id="214748373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2B486-D6B4-44C7-BCA2-6FED81B7E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121DE-FD38-4729-8E57-3B2481CE6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fld id="{BB45A66B-1405-4E20-911B-597B857FD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MSIPCMContentMarking" descr="{&quot;HashCode&quot;:320688167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F3117409-9B79-496B-AC7D-E27FCA7D6CED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22240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34" r:id="rId5"/>
    <p:sldLayoutId id="2147483735" r:id="rId6"/>
    <p:sldLayoutId id="2147483736" r:id="rId7"/>
    <p:sldLayoutId id="2147483737" r:id="rId8"/>
    <p:sldLayoutId id="214748374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D98B3E-4EAA-411A-9FBB-C2A2B2740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137" y="966575"/>
            <a:ext cx="10304463" cy="2795084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THE STATE OF THE Regional ECONOMY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3BF7D-8876-45CF-9765-09742E5860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074" y="4560649"/>
            <a:ext cx="10304463" cy="3758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November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787AD-1B22-432F-B546-601E67F697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63" y="5588530"/>
            <a:ext cx="10304462" cy="5667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Erick Garcia Luna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3FF51-7453-41D2-91DC-F04F350F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Director, Regional Outreach</a:t>
            </a:r>
          </a:p>
        </p:txBody>
      </p:sp>
    </p:spTree>
    <p:extLst>
      <p:ext uri="{BB962C8B-B14F-4D97-AF65-F5344CB8AC3E}">
        <p14:creationId xmlns:p14="http://schemas.microsoft.com/office/powerpoint/2010/main" val="24897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5B05C-D33C-C1E9-D2C9-11008D16BD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95B9E-CCFF-F80C-F640-E82004493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559C8-18EB-473D-EBBF-31487516C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09" y="656491"/>
            <a:ext cx="8947259" cy="55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FF58C-47DB-7414-8C20-C40BF267E9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44E17-6807-FB37-AA2A-457E26830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F4126D-94D8-7C48-706A-59739036D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7423"/>
            <a:ext cx="8909538" cy="54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FF58C-47DB-7414-8C20-C40BF267E9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44E17-6807-FB37-AA2A-457E26830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EAC6FF-CD74-A6E3-C8F0-1480B424D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55" y="625231"/>
            <a:ext cx="8896313" cy="54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4CAA2-EB46-9F6A-046B-CA9E8F7056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AA862B-B54C-0C00-E7F1-03AD784CA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7752FF-6288-7FC0-B13F-94889847D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69" y="637212"/>
            <a:ext cx="9087916" cy="56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6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FF58C-47DB-7414-8C20-C40BF267E9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44E17-6807-FB37-AA2A-457E26830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ADE0C-9B3F-6001-DD61-1DF1EBD90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19" y="633045"/>
            <a:ext cx="8813312" cy="54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4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ED2F5-A17D-44D1-4C16-71433F7DE9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5E904-0754-05C8-0D28-FB646C14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FF1C28-19EE-25A3-F989-F0AB5B368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69" y="637212"/>
            <a:ext cx="8970685" cy="55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ED2F5-A17D-44D1-4C16-71433F7DE9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5E904-0754-05C8-0D28-FB646C14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CEB4EA-19B9-59F1-1C88-7BC7FDE2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55" y="625231"/>
            <a:ext cx="9076067" cy="56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8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ED2F5-A17D-44D1-4C16-71433F7DE9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5E904-0754-05C8-0D28-FB646C14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91CA8-66E3-E695-82CF-2A7444737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199" y="593969"/>
            <a:ext cx="9040755" cy="55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1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1D1FB5-ED1F-5719-83E9-14897153A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WORKER EXPERIENCE</a:t>
            </a:r>
          </a:p>
        </p:txBody>
      </p:sp>
    </p:spTree>
    <p:extLst>
      <p:ext uri="{BB962C8B-B14F-4D97-AF65-F5344CB8AC3E}">
        <p14:creationId xmlns:p14="http://schemas.microsoft.com/office/powerpoint/2010/main" val="412858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CE1A36-E044-15F8-23AA-956C2D680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1ABD-6C28-03DD-F90D-6F99DF83CD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17F12-A415-F1E5-73EB-793EDE6E5F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41A39-1212-C06A-18DA-A6781ECCD2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0481F4-AC4C-E8F5-3D99-78D2E708E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EBC91-5283-0B86-D468-DD1EE7BD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" y="0"/>
            <a:ext cx="12079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6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8CF8F-4162-47D3-B8CB-1F24787DD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814" y="2299062"/>
            <a:ext cx="8282371" cy="421417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D0AF21"/>
              </a:buClr>
              <a:buSzPct val="10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views expressed here are the presenter's and not necessarily those of the Federal Reserve Bank of Minneapolis or the Federal Reserve System.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2D2F9A-CB1D-41B2-85FE-90AFE1169940}"/>
              </a:ext>
            </a:extLst>
          </p:cNvPr>
          <p:cNvSpPr txBox="1">
            <a:spLocks/>
          </p:cNvSpPr>
          <p:nvPr/>
        </p:nvSpPr>
        <p:spPr>
          <a:xfrm>
            <a:off x="2941076" y="936947"/>
            <a:ext cx="6449545" cy="106663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DISCLAIMER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42834B-C46A-ABA6-BA64-F5B0CF25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E650DB-F88E-41AD-CB01-C0C695D0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15A3-81AC-1246-E111-BF5E32FA12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2C299-48C3-FC2C-A1F3-BA61469310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1385E-83C2-31F6-B68A-FE76E3235B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01478-9F57-782E-57EE-7E8F325F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" y="0"/>
            <a:ext cx="12117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540F8F-DA9F-4C4A-95C3-9122EB6AB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6947-38FB-9645-7CE5-BF6C777182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65D93-AA19-937B-8BC2-BE934427CB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225AB-0A19-6CCD-4FBE-BA95D06A8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1F656E-3B80-CC2A-9C15-3A3C2D8D7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4A330-939A-F144-D563-7B998AE7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4762"/>
            <a:ext cx="12182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8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D12D92-490B-8047-0356-259513B8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70EFE-2FC7-389E-3BA3-D4A4F4F2CD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E97F7-2C24-6225-A736-5E548C3B0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1AF67-1CE8-8192-6885-EFF017635C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45A66B-1405-4E20-911B-597B857FD1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F2124D-9205-6364-2D16-411DCEF86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70E66-7488-0201-86EE-C4C2B6B8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F8661-7CEB-ED1E-664B-FA8BD47E2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97C9F-EFB7-8939-DE90-7CE53922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3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5228D-27CD-694E-AAE3-27008DF03B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97363A-8894-537F-262E-352201F8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D6BF5-3176-3AFD-D5F6-4563AB38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607423"/>
            <a:ext cx="9050215" cy="558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06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66A95-6156-EDC7-0531-0E3EB18E39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3F271A-7618-C2DA-8A0C-09D56508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AD2C9D-C1B1-BD08-00C7-643DC1994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7423"/>
            <a:ext cx="8972062" cy="55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8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9C3BA-711C-1962-5506-CE13D00D39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A1A16-0D6A-2338-8B54-C6BC9120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B334E9-B283-1D66-967B-18AD404A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7423"/>
            <a:ext cx="8917354" cy="55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3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F100B-944D-32CA-55C4-B225AD0FE4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7AEC34-2571-2A99-378D-C9FEB4931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7CAA2-47F0-F9B3-E875-F97E2E456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69" y="637211"/>
            <a:ext cx="8884716" cy="54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25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C5471-D848-3292-3C3B-6CB07DA0C3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FCD97-B379-5245-2621-D7D39E33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40BE0-258B-5B98-ECAE-2EFBDD8E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55" y="625231"/>
            <a:ext cx="8919759" cy="55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39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851EAE4-D711-C114-1B70-5AAD71CDA7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F7FE33F-4300-4DE3-8B36-E10520739593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D4D225-D468-24C9-FBC5-91535840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3A3923-77A0-0602-4FE4-BCCDFDB5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88" y="606490"/>
            <a:ext cx="9021104" cy="55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6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24F4D4-A7D0-E2D4-5F6F-52C167B37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federal reserve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B6C10-40D3-8EFD-F352-2EBDA0F1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4" y="1866783"/>
            <a:ext cx="5605726" cy="2896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E51E47-AD85-2B50-FE48-9CF93DA2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424" y="608913"/>
            <a:ext cx="6207084" cy="56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A02A5-311B-9900-D06E-6F483D2DA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C8601-CA8C-9952-A8FB-8353F6476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Beige Book AND OTHER PUBLICATIONS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5FFB99-CAD9-7579-CEF2-39FE2FEA3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4228"/>
            <a:ext cx="4068712" cy="51916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16D5E1-BA02-655B-78DC-3EB358E4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52" y="994228"/>
            <a:ext cx="4423444" cy="2746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76AD5-9BEA-335D-1732-EE9D49260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844" y="3979898"/>
            <a:ext cx="3078747" cy="1188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E1424E-A133-A66C-2A7A-894D7DBED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592" y="4452236"/>
            <a:ext cx="332260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4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E2197-4DED-17B8-946C-9C976B3B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 anchorCtr="0"/>
          <a:lstStyle/>
          <a:p>
            <a:r>
              <a:rPr lang="en-US" dirty="0">
                <a:latin typeface="Arial"/>
                <a:cs typeface="Arial"/>
              </a:rPr>
              <a:t>Thank you!</a:t>
            </a:r>
          </a:p>
          <a:p>
            <a:r>
              <a:rPr lang="en-US" sz="2400" dirty="0">
                <a:latin typeface="Arial"/>
                <a:cs typeface="Arial"/>
              </a:rPr>
              <a:t>Erick.Garcia.luna@mpls.frb.org</a:t>
            </a:r>
          </a:p>
          <a:p>
            <a:r>
              <a:rPr lang="en-US" sz="2400" dirty="0">
                <a:latin typeface="Arial"/>
                <a:cs typeface="Arial"/>
              </a:rPr>
              <a:t>LinkedIn: Erick Garcia Luna</a:t>
            </a:r>
          </a:p>
          <a:p>
            <a:r>
              <a:rPr lang="en-US" sz="2400" dirty="0">
                <a:latin typeface="Arial"/>
                <a:cs typeface="Arial"/>
              </a:rPr>
              <a:t>X(Formerly Twitter):</a:t>
            </a:r>
          </a:p>
          <a:p>
            <a:r>
              <a:rPr lang="en-US" sz="2400" dirty="0">
                <a:latin typeface="Arial"/>
                <a:cs typeface="Arial"/>
              </a:rPr>
              <a:t>@erickgarcialuna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FEB0B-3530-01E1-AF55-24654EAA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9F9-9520-4459-B9AA-5555400A11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156D21-3C24-2188-9754-429582DCB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Tracking the economy of the ninth district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2FAAD5-D0A9-9341-9E88-0804AC80B1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0875" y="1552381"/>
            <a:ext cx="5445125" cy="403561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Monitor economic activity in the Ninth District.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Analysis of publicly available data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Direct contact with business, labor and community contacts.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Regional surveys</a:t>
            </a:r>
          </a:p>
          <a:p>
            <a:pPr marL="10287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Manufacturing, agriculture, construction, and labor.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63E97-614B-5926-F721-1A671137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25" y="2527543"/>
            <a:ext cx="5547841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953E7-4240-0671-D4A9-775BE0C955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AF6A9-944D-8509-1186-3F7DAFEE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7A4AC-7C66-DAC8-94C9-FFC4D164C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23" y="730994"/>
            <a:ext cx="8307754" cy="51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6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C0004-AB8C-A1FA-DD66-BDDCFDAD2F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08CAD256-904C-B433-79A0-7651288F65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71D9A863-427D-8C4A-1FCF-F996F5778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97" y="547250"/>
            <a:ext cx="9339005" cy="576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3A701-22E3-8D23-2BCD-AB5DA398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3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F8FAB-F730-32A1-C3FB-601F03D122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46368-EA82-1957-2F55-F4C19F285C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MOVING THE ECONOMY in MN?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FC6AB-5D11-E83F-A414-A7DECF88D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05BED71D-3394-827C-380A-B764AAD9D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28" y="823743"/>
            <a:ext cx="8852680" cy="53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6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1D1FB5-ED1F-5719-83E9-14897153A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EMPLOYMENT picture</a:t>
            </a:r>
          </a:p>
        </p:txBody>
      </p:sp>
    </p:spTree>
    <p:extLst>
      <p:ext uri="{BB962C8B-B14F-4D97-AF65-F5344CB8AC3E}">
        <p14:creationId xmlns:p14="http://schemas.microsoft.com/office/powerpoint/2010/main" val="356890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7F807-04F1-A07F-1DDF-708FB61933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FB62B025-A9D3-761D-FD99-754E7C6364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6419" y="559419"/>
            <a:ext cx="3021981" cy="30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1A8E3B-A91E-D481-2417-AAFFE6CA0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001588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26E01-1BB2-3A18-5C4C-1B9056907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0" y="670125"/>
            <a:ext cx="8925170" cy="55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7099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 NO GRADIENT BARS">
  <a:themeElements>
    <a:clrScheme name="Custom 2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D0AF21"/>
      </a:accent1>
      <a:accent2>
        <a:srgbClr val="45C2B1"/>
      </a:accent2>
      <a:accent3>
        <a:srgbClr val="238DC1"/>
      </a:accent3>
      <a:accent4>
        <a:srgbClr val="6BC4E8"/>
      </a:accent4>
      <a:accent5>
        <a:srgbClr val="AAAAAA"/>
      </a:accent5>
      <a:accent6>
        <a:srgbClr val="54565A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ts val="35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800" b="0" kern="1200" cap="none" spc="0" baseline="0" dirty="0" smtClean="0">
            <a:solidFill>
              <a:schemeClr val="accent6"/>
            </a:solidFill>
            <a:latin typeface="+mn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Widescreen-Full-0322.potx" id="{151C5068-DB16-4CA1-BB8B-806082CAF3FE}" vid="{87A3631A-6E3C-425B-A649-30A7A20949CD}"/>
    </a:ext>
  </a:extLst>
</a:theme>
</file>

<file path=ppt/theme/theme2.xml><?xml version="1.0" encoding="utf-8"?>
<a:theme xmlns:a="http://schemas.openxmlformats.org/drawingml/2006/main" name="Title, transition, and quote slides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Widescreen-Full-0322.potx" id="{151C5068-DB16-4CA1-BB8B-806082CAF3FE}" vid="{CB5CE87D-6C4C-41C7-8F3E-D446D0FEFDFC}"/>
    </a:ext>
  </a:extLst>
</a:theme>
</file>

<file path=ppt/theme/theme3.xml><?xml version="1.0" encoding="utf-8"?>
<a:theme xmlns:a="http://schemas.openxmlformats.org/drawingml/2006/main" name="Charts and Tables WITH GRADIENT BAR">
  <a:themeElements>
    <a:clrScheme name="MPLS Charts">
      <a:dk1>
        <a:srgbClr val="595959"/>
      </a:dk1>
      <a:lt1>
        <a:sysClr val="window" lastClr="FFFFFF"/>
      </a:lt1>
      <a:dk2>
        <a:srgbClr val="45C2B1"/>
      </a:dk2>
      <a:lt2>
        <a:srgbClr val="EDEEEF"/>
      </a:lt2>
      <a:accent1>
        <a:srgbClr val="003A5D"/>
      </a:accent1>
      <a:accent2>
        <a:srgbClr val="D0AF21"/>
      </a:accent2>
      <a:accent3>
        <a:srgbClr val="238DC1"/>
      </a:accent3>
      <a:accent4>
        <a:srgbClr val="777777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Widescreen-Full-0322.potx" id="{151C5068-DB16-4CA1-BB8B-806082CAF3FE}" vid="{1A95789F-7157-4789-8C84-8A4274AD0125}"/>
    </a:ext>
  </a:extLst>
</a:theme>
</file>

<file path=ppt/theme/theme4.xml><?xml version="1.0" encoding="utf-8"?>
<a:theme xmlns:a="http://schemas.openxmlformats.org/drawingml/2006/main" name="Charts and Tables  NO GRADIENT BARS">
  <a:themeElements>
    <a:clrScheme name="MPLS Charts">
      <a:dk1>
        <a:srgbClr val="595959"/>
      </a:dk1>
      <a:lt1>
        <a:sysClr val="window" lastClr="FFFFFF"/>
      </a:lt1>
      <a:dk2>
        <a:srgbClr val="45C2B1"/>
      </a:dk2>
      <a:lt2>
        <a:srgbClr val="EDEEEF"/>
      </a:lt2>
      <a:accent1>
        <a:srgbClr val="003A5D"/>
      </a:accent1>
      <a:accent2>
        <a:srgbClr val="D0AF21"/>
      </a:accent2>
      <a:accent3>
        <a:srgbClr val="238DC1"/>
      </a:accent3>
      <a:accent4>
        <a:srgbClr val="777777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Widescreen-Full-0322.potx" id="{151C5068-DB16-4CA1-BB8B-806082CAF3FE}" vid="{33F219F1-590F-49E6-9CBD-E6CA317E5E3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PPT-Widescreen-Full (2)</Template>
  <TotalTime>1126</TotalTime>
  <Words>171</Words>
  <Application>Microsoft Office PowerPoint</Application>
  <PresentationFormat>Widescreen</PresentationFormat>
  <Paragraphs>54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</vt:lpstr>
      <vt:lpstr>Calibri</vt:lpstr>
      <vt:lpstr>Times</vt:lpstr>
      <vt:lpstr>Times New Roman</vt:lpstr>
      <vt:lpstr>Content slides NO GRADIENT BARS</vt:lpstr>
      <vt:lpstr>Title, transition, and quote slides</vt:lpstr>
      <vt:lpstr>Charts and Tables WITH GRADIENT BAR</vt:lpstr>
      <vt:lpstr>Charts and Tables  NO GRADIENT BARS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 Luna, Erick</dc:creator>
  <cp:lastModifiedBy>Garcia Luna, Erick</cp:lastModifiedBy>
  <cp:revision>33</cp:revision>
  <cp:lastPrinted>2023-08-21T16:52:32Z</cp:lastPrinted>
  <dcterms:created xsi:type="dcterms:W3CDTF">2023-02-22T17:28:07Z</dcterms:created>
  <dcterms:modified xsi:type="dcterms:W3CDTF">2023-11-10T19:19:39Z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46eb1008-c229-460b-ac02-4425c8c9bdf1</vt:lpwstr>
  </property>
  <property fmtid="{D5CDD505-2E9C-101B-9397-08002B2CF9AE}" pid="3" name="MSIP_Label_b51c2f0d-b3ff-4d77-9838-7b0e82bdd7ab_Enabled">
    <vt:lpwstr>true</vt:lpwstr>
  </property>
  <property fmtid="{D5CDD505-2E9C-101B-9397-08002B2CF9AE}" pid="4" name="MSIP_Label_b51c2f0d-b3ff-4d77-9838-7b0e82bdd7ab_SetDate">
    <vt:lpwstr>2023-06-22T13:14:17Z</vt:lpwstr>
  </property>
  <property fmtid="{D5CDD505-2E9C-101B-9397-08002B2CF9AE}" pid="5" name="MSIP_Label_b51c2f0d-b3ff-4d77-9838-7b0e82bdd7ab_Method">
    <vt:lpwstr>Privileged</vt:lpwstr>
  </property>
  <property fmtid="{D5CDD505-2E9C-101B-9397-08002B2CF9AE}" pid="6" name="MSIP_Label_b51c2f0d-b3ff-4d77-9838-7b0e82bdd7ab_Name">
    <vt:lpwstr>b51c2f0d-b3ff-4d77-9838-7b0e82bdd7ab</vt:lpwstr>
  </property>
  <property fmtid="{D5CDD505-2E9C-101B-9397-08002B2CF9AE}" pid="7" name="MSIP_Label_b51c2f0d-b3ff-4d77-9838-7b0e82bdd7ab_SiteId">
    <vt:lpwstr>b397c653-5b19-463f-b9fc-af658ded9128</vt:lpwstr>
  </property>
  <property fmtid="{D5CDD505-2E9C-101B-9397-08002B2CF9AE}" pid="8" name="MSIP_Label_b51c2f0d-b3ff-4d77-9838-7b0e82bdd7ab_ActionId">
    <vt:lpwstr>80d42383-665b-4abe-a4a6-686779f35676</vt:lpwstr>
  </property>
  <property fmtid="{D5CDD505-2E9C-101B-9397-08002B2CF9AE}" pid="9" name="MSIP_Label_b51c2f0d-b3ff-4d77-9838-7b0e82bdd7ab_ContentBits">
    <vt:lpwstr>1</vt:lpwstr>
  </property>
</Properties>
</file>