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5.xml" ContentType="application/vnd.openxmlformats-officedocument.drawingml.diagramData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diagrams/data1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diagrams/data4.xml" ContentType="application/vnd.openxmlformats-officedocument.drawingml.diagramData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diagrams/colors4.xml" ContentType="application/vnd.openxmlformats-officedocument.drawingml.diagramColors+xml"/>
  <Override PartName="/ppt/theme/theme1.xml" ContentType="application/vnd.openxmlformats-officedocument.theme+xml"/>
  <Override PartName="/ppt/diagrams/colors5.xml" ContentType="application/vnd.openxmlformats-officedocument.drawingml.diagramColors+xml"/>
  <Override PartName="/ppt/theme/theme2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colors3.xml" ContentType="application/vnd.openxmlformats-officedocument.drawingml.diagramColors+xml"/>
  <Override PartName="/ppt/diagrams/layout5.xml" ContentType="application/vnd.openxmlformats-officedocument.drawingml.diagramLayout+xml"/>
  <Override PartName="/ppt/diagrams/drawing3.xml" ContentType="application/vnd.ms-office.drawingml.diagramDrawing+xml"/>
  <Override PartName="/ppt/diagrams/quickStyle3.xml" ContentType="application/vnd.openxmlformats-officedocument.drawingml.diagramStyle+xml"/>
  <Override PartName="/ppt/diagrams/quickStyle5.xml" ContentType="application/vnd.openxmlformats-officedocument.drawingml.diagramStyle+xml"/>
  <Override PartName="/ppt/diagrams/drawing2.xml" ContentType="application/vnd.ms-office.drawingml.diagramDrawing+xml"/>
  <Override PartName="/ppt/diagrams/layout3.xml" ContentType="application/vnd.openxmlformats-officedocument.drawingml.diagramLayout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94" r:id="rId3"/>
    <p:sldId id="293" r:id="rId4"/>
    <p:sldId id="295" r:id="rId5"/>
    <p:sldId id="296" r:id="rId6"/>
    <p:sldId id="297" r:id="rId7"/>
    <p:sldId id="29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A81"/>
    <a:srgbClr val="0A4668"/>
    <a:srgbClr val="452151"/>
    <a:srgbClr val="006A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C11116-5EE7-4C13-A37A-DC2549BEF8F3}" type="doc">
      <dgm:prSet loTypeId="urn:microsoft.com/office/officeart/2005/8/layout/vList5" loCatId="list" qsTypeId="urn:microsoft.com/office/officeart/2005/8/quickstyle/simple1" qsCatId="simple" csTypeId="urn:microsoft.com/office/officeart/2005/8/colors/accent5_3" csCatId="accent5" phldr="1"/>
      <dgm:spPr/>
      <dgm:t>
        <a:bodyPr/>
        <a:lstStyle/>
        <a:p>
          <a:endParaRPr lang="en-US"/>
        </a:p>
      </dgm:t>
    </dgm:pt>
    <dgm:pt modelId="{7A4DAD93-09A0-44BF-94C3-5989D7FF9E7E}">
      <dgm:prSet phldrT="[Text]"/>
      <dgm:spPr/>
      <dgm:t>
        <a:bodyPr/>
        <a:lstStyle/>
        <a:p>
          <a:r>
            <a:rPr lang="en-US" dirty="0"/>
            <a:t>Purpose</a:t>
          </a:r>
        </a:p>
      </dgm:t>
    </dgm:pt>
    <dgm:pt modelId="{06073621-782A-42C9-9673-C53C14110941}" type="parTrans" cxnId="{2FD07387-1B3A-46C4-A84A-B82382159136}">
      <dgm:prSet/>
      <dgm:spPr/>
      <dgm:t>
        <a:bodyPr/>
        <a:lstStyle/>
        <a:p>
          <a:endParaRPr lang="en-US"/>
        </a:p>
      </dgm:t>
    </dgm:pt>
    <dgm:pt modelId="{576B5824-8A99-4CBB-B542-58C37666AC6D}" type="sibTrans" cxnId="{2FD07387-1B3A-46C4-A84A-B82382159136}">
      <dgm:prSet/>
      <dgm:spPr/>
      <dgm:t>
        <a:bodyPr/>
        <a:lstStyle/>
        <a:p>
          <a:endParaRPr lang="en-US"/>
        </a:p>
      </dgm:t>
    </dgm:pt>
    <dgm:pt modelId="{137C7B2D-BDFA-4C18-A797-3D65D7E14A9E}">
      <dgm:prSet phldrT="[Text]"/>
      <dgm:spPr/>
      <dgm:t>
        <a:bodyPr/>
        <a:lstStyle/>
        <a:p>
          <a:r>
            <a:rPr lang="en-US" dirty="0"/>
            <a:t>The purpose of the Hennepin – Carver Workforce Development Board is to ensure workforce services are provided within the service area via a coordinated intentional way therefore providing a pipeline of skilled workers to meet business demand.</a:t>
          </a:r>
        </a:p>
      </dgm:t>
    </dgm:pt>
    <dgm:pt modelId="{CDA3E08E-7696-4FA0-ABB9-C4DC58B8156E}" type="parTrans" cxnId="{F6D5B70B-40A0-4253-8E71-242A039301B9}">
      <dgm:prSet/>
      <dgm:spPr/>
      <dgm:t>
        <a:bodyPr/>
        <a:lstStyle/>
        <a:p>
          <a:endParaRPr lang="en-US"/>
        </a:p>
      </dgm:t>
    </dgm:pt>
    <dgm:pt modelId="{774AE90D-B32A-4185-9D93-64777DD9F3E6}" type="sibTrans" cxnId="{F6D5B70B-40A0-4253-8E71-242A039301B9}">
      <dgm:prSet/>
      <dgm:spPr/>
      <dgm:t>
        <a:bodyPr/>
        <a:lstStyle/>
        <a:p>
          <a:endParaRPr lang="en-US"/>
        </a:p>
      </dgm:t>
    </dgm:pt>
    <dgm:pt modelId="{8F32E41D-1D5E-48AC-800E-2B8643EF23A9}">
      <dgm:prSet phldrT="[Text]"/>
      <dgm:spPr/>
      <dgm:t>
        <a:bodyPr/>
        <a:lstStyle/>
        <a:p>
          <a:r>
            <a:rPr lang="en-US" dirty="0"/>
            <a:t>Population</a:t>
          </a:r>
        </a:p>
      </dgm:t>
    </dgm:pt>
    <dgm:pt modelId="{B527764B-C445-4D24-8C43-1B00C2F04B93}" type="parTrans" cxnId="{C79A9227-F367-4609-9B84-95BB45404BB3}">
      <dgm:prSet/>
      <dgm:spPr/>
      <dgm:t>
        <a:bodyPr/>
        <a:lstStyle/>
        <a:p>
          <a:endParaRPr lang="en-US"/>
        </a:p>
      </dgm:t>
    </dgm:pt>
    <dgm:pt modelId="{153E2A05-54BF-4632-BEB9-FC3569087B35}" type="sibTrans" cxnId="{C79A9227-F367-4609-9B84-95BB45404BB3}">
      <dgm:prSet/>
      <dgm:spPr/>
      <dgm:t>
        <a:bodyPr/>
        <a:lstStyle/>
        <a:p>
          <a:endParaRPr lang="en-US"/>
        </a:p>
      </dgm:t>
    </dgm:pt>
    <dgm:pt modelId="{D9AD5F06-3F00-4B2C-9CAF-BE3A91E2EEE7}">
      <dgm:prSet phldrT="[Text]"/>
      <dgm:spPr/>
      <dgm:t>
        <a:bodyPr/>
        <a:lstStyle/>
        <a:p>
          <a:r>
            <a:rPr lang="en-US" dirty="0"/>
            <a:t>The local Workforce Development Board manages a Workforce Development Area (WDA) serving:</a:t>
          </a:r>
        </a:p>
      </dgm:t>
    </dgm:pt>
    <dgm:pt modelId="{9F28CFED-7D2C-42EA-B662-DA9DE9E9FD73}" type="parTrans" cxnId="{21E33642-A785-4829-B004-EC5C945A20C8}">
      <dgm:prSet/>
      <dgm:spPr/>
      <dgm:t>
        <a:bodyPr/>
        <a:lstStyle/>
        <a:p>
          <a:endParaRPr lang="en-US"/>
        </a:p>
      </dgm:t>
    </dgm:pt>
    <dgm:pt modelId="{6B76F084-D3B1-45BF-9F54-73FC8634A576}" type="sibTrans" cxnId="{21E33642-A785-4829-B004-EC5C945A20C8}">
      <dgm:prSet/>
      <dgm:spPr/>
      <dgm:t>
        <a:bodyPr/>
        <a:lstStyle/>
        <a:p>
          <a:endParaRPr lang="en-US"/>
        </a:p>
      </dgm:t>
    </dgm:pt>
    <dgm:pt modelId="{74D124A9-C9B6-41BB-BCCE-E9E19BADC593}">
      <dgm:prSet phldrT="[Text]"/>
      <dgm:spPr/>
      <dgm:t>
        <a:bodyPr/>
        <a:lstStyle/>
        <a:p>
          <a:r>
            <a:rPr lang="en-US" dirty="0"/>
            <a:t>Partners</a:t>
          </a:r>
        </a:p>
      </dgm:t>
    </dgm:pt>
    <dgm:pt modelId="{3C039755-BB24-43FC-8100-C3D89C107290}" type="parTrans" cxnId="{79EA03A8-3C20-4832-BD1D-4860365D5B60}">
      <dgm:prSet/>
      <dgm:spPr/>
      <dgm:t>
        <a:bodyPr/>
        <a:lstStyle/>
        <a:p>
          <a:endParaRPr lang="en-US"/>
        </a:p>
      </dgm:t>
    </dgm:pt>
    <dgm:pt modelId="{F30331EF-7964-48C8-B11B-436F69C3B070}" type="sibTrans" cxnId="{79EA03A8-3C20-4832-BD1D-4860365D5B60}">
      <dgm:prSet/>
      <dgm:spPr/>
      <dgm:t>
        <a:bodyPr/>
        <a:lstStyle/>
        <a:p>
          <a:endParaRPr lang="en-US"/>
        </a:p>
      </dgm:t>
    </dgm:pt>
    <dgm:pt modelId="{DD3F9787-0D03-483F-831B-B3DA73959220}">
      <dgm:prSet phldrT="[Text]"/>
      <dgm:spPr/>
      <dgm:t>
        <a:bodyPr/>
        <a:lstStyle/>
        <a:p>
          <a:endParaRPr lang="en-US" dirty="0"/>
        </a:p>
      </dgm:t>
    </dgm:pt>
    <dgm:pt modelId="{8763FCCD-3848-442B-A12D-7EFB8E34AD9B}" type="parTrans" cxnId="{E780BE9E-2B26-47FC-A3FF-F5C654B7E80D}">
      <dgm:prSet/>
      <dgm:spPr/>
      <dgm:t>
        <a:bodyPr/>
        <a:lstStyle/>
        <a:p>
          <a:endParaRPr lang="en-US"/>
        </a:p>
      </dgm:t>
    </dgm:pt>
    <dgm:pt modelId="{A4B43882-0D93-459D-ACDE-8D83D0848B61}" type="sibTrans" cxnId="{E780BE9E-2B26-47FC-A3FF-F5C654B7E80D}">
      <dgm:prSet/>
      <dgm:spPr/>
      <dgm:t>
        <a:bodyPr/>
        <a:lstStyle/>
        <a:p>
          <a:endParaRPr lang="en-US"/>
        </a:p>
      </dgm:t>
    </dgm:pt>
    <dgm:pt modelId="{218ACF0E-B300-409D-8C12-78857D8D93FB}">
      <dgm:prSet phldrT="[Text]"/>
      <dgm:spPr/>
      <dgm:t>
        <a:bodyPr/>
        <a:lstStyle/>
        <a:p>
          <a:r>
            <a:rPr lang="en-US" dirty="0"/>
            <a:t>Hennepin &amp; Carver Counties, Adult Basic Education, DEED Job Service, DEED Vocational Rehabilitation Services, Community Based Organizations serving populations with barriers to employment, Post-Secondary institutions, Labor Unions, with all boards comprised of a minimum of 50% business representatives</a:t>
          </a:r>
        </a:p>
      </dgm:t>
    </dgm:pt>
    <dgm:pt modelId="{5AFD89E9-E2F9-4464-8D89-A51BB320A831}" type="parTrans" cxnId="{CD531DEE-55A8-4806-A699-FA1F0687321F}">
      <dgm:prSet/>
      <dgm:spPr/>
      <dgm:t>
        <a:bodyPr/>
        <a:lstStyle/>
        <a:p>
          <a:endParaRPr lang="en-US"/>
        </a:p>
      </dgm:t>
    </dgm:pt>
    <dgm:pt modelId="{9948CDF2-B183-4B83-A3D2-4CE999513DF1}" type="sibTrans" cxnId="{CD531DEE-55A8-4806-A699-FA1F0687321F}">
      <dgm:prSet/>
      <dgm:spPr/>
      <dgm:t>
        <a:bodyPr/>
        <a:lstStyle/>
        <a:p>
          <a:endParaRPr lang="en-US"/>
        </a:p>
      </dgm:t>
    </dgm:pt>
    <dgm:pt modelId="{22B81476-D48F-4AEB-B7A5-D95DF04E65AF}">
      <dgm:prSet phldrT="[Text]"/>
      <dgm:spPr/>
      <dgm:t>
        <a:bodyPr/>
        <a:lstStyle/>
        <a:p>
          <a:r>
            <a:rPr lang="en-US" dirty="0"/>
            <a:t>Suburban Hennepin County (excluding the City of Minneapolis)</a:t>
          </a:r>
        </a:p>
      </dgm:t>
    </dgm:pt>
    <dgm:pt modelId="{89D80CBE-585C-46F3-8521-56B457494B92}" type="parTrans" cxnId="{46F5C55C-A756-4B1B-808C-0C8DBE9F243C}">
      <dgm:prSet/>
      <dgm:spPr/>
    </dgm:pt>
    <dgm:pt modelId="{F2C2E024-5EAB-42CD-A250-EC9608FF6CEF}" type="sibTrans" cxnId="{46F5C55C-A756-4B1B-808C-0C8DBE9F243C}">
      <dgm:prSet/>
      <dgm:spPr/>
    </dgm:pt>
    <dgm:pt modelId="{E88A24BC-CBCF-41EA-9FDA-24E886B6CDCE}">
      <dgm:prSet phldrT="[Text]"/>
      <dgm:spPr/>
      <dgm:t>
        <a:bodyPr/>
        <a:lstStyle/>
        <a:p>
          <a:r>
            <a:rPr lang="en-US" dirty="0"/>
            <a:t>Carver County</a:t>
          </a:r>
        </a:p>
      </dgm:t>
    </dgm:pt>
    <dgm:pt modelId="{B8BD70BC-D91F-4C37-931D-9700288264EA}" type="parTrans" cxnId="{B0B74754-1B6A-4765-B0B9-9CF91D71884D}">
      <dgm:prSet/>
      <dgm:spPr/>
    </dgm:pt>
    <dgm:pt modelId="{89F4FF30-AA7A-464A-B48D-229160964C17}" type="sibTrans" cxnId="{B0B74754-1B6A-4765-B0B9-9CF91D71884D}">
      <dgm:prSet/>
      <dgm:spPr/>
    </dgm:pt>
    <dgm:pt modelId="{994ADE37-FD69-4EA2-AD7B-4A5921061CAE}" type="pres">
      <dgm:prSet presAssocID="{A8C11116-5EE7-4C13-A37A-DC2549BEF8F3}" presName="Name0" presStyleCnt="0">
        <dgm:presLayoutVars>
          <dgm:dir/>
          <dgm:animLvl val="lvl"/>
          <dgm:resizeHandles val="exact"/>
        </dgm:presLayoutVars>
      </dgm:prSet>
      <dgm:spPr/>
    </dgm:pt>
    <dgm:pt modelId="{76624C8F-8763-4065-B3B6-AACA61279FE4}" type="pres">
      <dgm:prSet presAssocID="{7A4DAD93-09A0-44BF-94C3-5989D7FF9E7E}" presName="linNode" presStyleCnt="0"/>
      <dgm:spPr/>
    </dgm:pt>
    <dgm:pt modelId="{49BC4F74-FD9C-4A26-B2B6-1EB778587413}" type="pres">
      <dgm:prSet presAssocID="{7A4DAD93-09A0-44BF-94C3-5989D7FF9E7E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9D929E8F-1B2B-4B53-9741-255149F59E31}" type="pres">
      <dgm:prSet presAssocID="{7A4DAD93-09A0-44BF-94C3-5989D7FF9E7E}" presName="descendantText" presStyleLbl="alignAccFollowNode1" presStyleIdx="0" presStyleCnt="3">
        <dgm:presLayoutVars>
          <dgm:bulletEnabled val="1"/>
        </dgm:presLayoutVars>
      </dgm:prSet>
      <dgm:spPr/>
    </dgm:pt>
    <dgm:pt modelId="{5FC89CD7-F270-41FE-B744-30ABF09826DA}" type="pres">
      <dgm:prSet presAssocID="{576B5824-8A99-4CBB-B542-58C37666AC6D}" presName="sp" presStyleCnt="0"/>
      <dgm:spPr/>
    </dgm:pt>
    <dgm:pt modelId="{3ACC6FE3-5E1E-406A-BEED-0EA85BF2C799}" type="pres">
      <dgm:prSet presAssocID="{8F32E41D-1D5E-48AC-800E-2B8643EF23A9}" presName="linNode" presStyleCnt="0"/>
      <dgm:spPr/>
    </dgm:pt>
    <dgm:pt modelId="{8FE6D856-0701-448F-ACFC-418705B117CE}" type="pres">
      <dgm:prSet presAssocID="{8F32E41D-1D5E-48AC-800E-2B8643EF23A9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1D99C8CC-C50B-4180-AB68-B275CEA1F540}" type="pres">
      <dgm:prSet presAssocID="{8F32E41D-1D5E-48AC-800E-2B8643EF23A9}" presName="descendantText" presStyleLbl="alignAccFollowNode1" presStyleIdx="1" presStyleCnt="3">
        <dgm:presLayoutVars>
          <dgm:bulletEnabled val="1"/>
        </dgm:presLayoutVars>
      </dgm:prSet>
      <dgm:spPr/>
    </dgm:pt>
    <dgm:pt modelId="{0DAB2BBC-94C5-4D17-93EA-216CA3376EEA}" type="pres">
      <dgm:prSet presAssocID="{153E2A05-54BF-4632-BEB9-FC3569087B35}" presName="sp" presStyleCnt="0"/>
      <dgm:spPr/>
    </dgm:pt>
    <dgm:pt modelId="{E0332D7F-EDF9-4047-80E6-9663526989E9}" type="pres">
      <dgm:prSet presAssocID="{74D124A9-C9B6-41BB-BCCE-E9E19BADC593}" presName="linNode" presStyleCnt="0"/>
      <dgm:spPr/>
    </dgm:pt>
    <dgm:pt modelId="{4E7ED8EC-0192-4D10-A01E-36DBB1D15685}" type="pres">
      <dgm:prSet presAssocID="{74D124A9-C9B6-41BB-BCCE-E9E19BADC593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BCC0D50B-60C6-42C2-B4FA-83C928A94A14}" type="pres">
      <dgm:prSet presAssocID="{74D124A9-C9B6-41BB-BCCE-E9E19BADC593}" presName="descendantText" presStyleLbl="alignAccFollowNode1" presStyleIdx="2" presStyleCnt="3" custLinFactNeighborX="793" custLinFactNeighborY="0">
        <dgm:presLayoutVars>
          <dgm:bulletEnabled val="1"/>
        </dgm:presLayoutVars>
      </dgm:prSet>
      <dgm:spPr/>
    </dgm:pt>
  </dgm:ptLst>
  <dgm:cxnLst>
    <dgm:cxn modelId="{F6D5B70B-40A0-4253-8E71-242A039301B9}" srcId="{7A4DAD93-09A0-44BF-94C3-5989D7FF9E7E}" destId="{137C7B2D-BDFA-4C18-A797-3D65D7E14A9E}" srcOrd="0" destOrd="0" parTransId="{CDA3E08E-7696-4FA0-ABB9-C4DC58B8156E}" sibTransId="{774AE90D-B32A-4185-9D93-64777DD9F3E6}"/>
    <dgm:cxn modelId="{A05CD410-B4A7-463F-B9DB-E366DCB723B6}" type="presOf" srcId="{218ACF0E-B300-409D-8C12-78857D8D93FB}" destId="{BCC0D50B-60C6-42C2-B4FA-83C928A94A14}" srcOrd="0" destOrd="1" presId="urn:microsoft.com/office/officeart/2005/8/layout/vList5"/>
    <dgm:cxn modelId="{C79A9227-F367-4609-9B84-95BB45404BB3}" srcId="{A8C11116-5EE7-4C13-A37A-DC2549BEF8F3}" destId="{8F32E41D-1D5E-48AC-800E-2B8643EF23A9}" srcOrd="1" destOrd="0" parTransId="{B527764B-C445-4D24-8C43-1B00C2F04B93}" sibTransId="{153E2A05-54BF-4632-BEB9-FC3569087B35}"/>
    <dgm:cxn modelId="{282B3D2A-C29C-4E9B-A1B8-165A77EC5CEA}" type="presOf" srcId="{137C7B2D-BDFA-4C18-A797-3D65D7E14A9E}" destId="{9D929E8F-1B2B-4B53-9741-255149F59E31}" srcOrd="0" destOrd="0" presId="urn:microsoft.com/office/officeart/2005/8/layout/vList5"/>
    <dgm:cxn modelId="{5E293035-0625-473C-834D-0C22B8932F62}" type="presOf" srcId="{7A4DAD93-09A0-44BF-94C3-5989D7FF9E7E}" destId="{49BC4F74-FD9C-4A26-B2B6-1EB778587413}" srcOrd="0" destOrd="0" presId="urn:microsoft.com/office/officeart/2005/8/layout/vList5"/>
    <dgm:cxn modelId="{46F5C55C-A756-4B1B-808C-0C8DBE9F243C}" srcId="{D9AD5F06-3F00-4B2C-9CAF-BE3A91E2EEE7}" destId="{22B81476-D48F-4AEB-B7A5-D95DF04E65AF}" srcOrd="0" destOrd="0" parTransId="{89D80CBE-585C-46F3-8521-56B457494B92}" sibTransId="{F2C2E024-5EAB-42CD-A250-EC9608FF6CEF}"/>
    <dgm:cxn modelId="{4B481E42-70BD-4D21-A2EC-15B72AA3DD58}" type="presOf" srcId="{DD3F9787-0D03-483F-831B-B3DA73959220}" destId="{BCC0D50B-60C6-42C2-B4FA-83C928A94A14}" srcOrd="0" destOrd="0" presId="urn:microsoft.com/office/officeart/2005/8/layout/vList5"/>
    <dgm:cxn modelId="{21E33642-A785-4829-B004-EC5C945A20C8}" srcId="{8F32E41D-1D5E-48AC-800E-2B8643EF23A9}" destId="{D9AD5F06-3F00-4B2C-9CAF-BE3A91E2EEE7}" srcOrd="0" destOrd="0" parTransId="{9F28CFED-7D2C-42EA-B662-DA9DE9E9FD73}" sibTransId="{6B76F084-D3B1-45BF-9F54-73FC8634A576}"/>
    <dgm:cxn modelId="{27980064-1871-4705-A384-E691771C38B4}" type="presOf" srcId="{22B81476-D48F-4AEB-B7A5-D95DF04E65AF}" destId="{1D99C8CC-C50B-4180-AB68-B275CEA1F540}" srcOrd="0" destOrd="1" presId="urn:microsoft.com/office/officeart/2005/8/layout/vList5"/>
    <dgm:cxn modelId="{3C333C69-A44A-40AD-981B-68B27C00B145}" type="presOf" srcId="{74D124A9-C9B6-41BB-BCCE-E9E19BADC593}" destId="{4E7ED8EC-0192-4D10-A01E-36DBB1D15685}" srcOrd="0" destOrd="0" presId="urn:microsoft.com/office/officeart/2005/8/layout/vList5"/>
    <dgm:cxn modelId="{D5D0E86A-9B0B-4BD6-B945-0734B398B48C}" type="presOf" srcId="{A8C11116-5EE7-4C13-A37A-DC2549BEF8F3}" destId="{994ADE37-FD69-4EA2-AD7B-4A5921061CAE}" srcOrd="0" destOrd="0" presId="urn:microsoft.com/office/officeart/2005/8/layout/vList5"/>
    <dgm:cxn modelId="{B0B74754-1B6A-4765-B0B9-9CF91D71884D}" srcId="{D9AD5F06-3F00-4B2C-9CAF-BE3A91E2EEE7}" destId="{E88A24BC-CBCF-41EA-9FDA-24E886B6CDCE}" srcOrd="1" destOrd="0" parTransId="{B8BD70BC-D91F-4C37-931D-9700288264EA}" sibTransId="{89F4FF30-AA7A-464A-B48D-229160964C17}"/>
    <dgm:cxn modelId="{74C0C281-0D0C-41A2-98FB-2EA2218498B4}" type="presOf" srcId="{D9AD5F06-3F00-4B2C-9CAF-BE3A91E2EEE7}" destId="{1D99C8CC-C50B-4180-AB68-B275CEA1F540}" srcOrd="0" destOrd="0" presId="urn:microsoft.com/office/officeart/2005/8/layout/vList5"/>
    <dgm:cxn modelId="{2FD07387-1B3A-46C4-A84A-B82382159136}" srcId="{A8C11116-5EE7-4C13-A37A-DC2549BEF8F3}" destId="{7A4DAD93-09A0-44BF-94C3-5989D7FF9E7E}" srcOrd="0" destOrd="0" parTransId="{06073621-782A-42C9-9673-C53C14110941}" sibTransId="{576B5824-8A99-4CBB-B542-58C37666AC6D}"/>
    <dgm:cxn modelId="{E780BE9E-2B26-47FC-A3FF-F5C654B7E80D}" srcId="{74D124A9-C9B6-41BB-BCCE-E9E19BADC593}" destId="{DD3F9787-0D03-483F-831B-B3DA73959220}" srcOrd="0" destOrd="0" parTransId="{8763FCCD-3848-442B-A12D-7EFB8E34AD9B}" sibTransId="{A4B43882-0D93-459D-ACDE-8D83D0848B61}"/>
    <dgm:cxn modelId="{79EA03A8-3C20-4832-BD1D-4860365D5B60}" srcId="{A8C11116-5EE7-4C13-A37A-DC2549BEF8F3}" destId="{74D124A9-C9B6-41BB-BCCE-E9E19BADC593}" srcOrd="2" destOrd="0" parTransId="{3C039755-BB24-43FC-8100-C3D89C107290}" sibTransId="{F30331EF-7964-48C8-B11B-436F69C3B070}"/>
    <dgm:cxn modelId="{B82C0DB5-57A4-473F-ABD5-CF28DDD8819D}" type="presOf" srcId="{8F32E41D-1D5E-48AC-800E-2B8643EF23A9}" destId="{8FE6D856-0701-448F-ACFC-418705B117CE}" srcOrd="0" destOrd="0" presId="urn:microsoft.com/office/officeart/2005/8/layout/vList5"/>
    <dgm:cxn modelId="{9C4D75BE-C5AE-4952-92FD-7790DE8018F3}" type="presOf" srcId="{E88A24BC-CBCF-41EA-9FDA-24E886B6CDCE}" destId="{1D99C8CC-C50B-4180-AB68-B275CEA1F540}" srcOrd="0" destOrd="2" presId="urn:microsoft.com/office/officeart/2005/8/layout/vList5"/>
    <dgm:cxn modelId="{CD531DEE-55A8-4806-A699-FA1F0687321F}" srcId="{74D124A9-C9B6-41BB-BCCE-E9E19BADC593}" destId="{218ACF0E-B300-409D-8C12-78857D8D93FB}" srcOrd="1" destOrd="0" parTransId="{5AFD89E9-E2F9-4464-8D89-A51BB320A831}" sibTransId="{9948CDF2-B183-4B83-A3D2-4CE999513DF1}"/>
    <dgm:cxn modelId="{72E14C84-76DD-45C7-8E6A-DD0262DE61C6}" type="presParOf" srcId="{994ADE37-FD69-4EA2-AD7B-4A5921061CAE}" destId="{76624C8F-8763-4065-B3B6-AACA61279FE4}" srcOrd="0" destOrd="0" presId="urn:microsoft.com/office/officeart/2005/8/layout/vList5"/>
    <dgm:cxn modelId="{1FFF8887-C387-420C-A993-52B95C1D965E}" type="presParOf" srcId="{76624C8F-8763-4065-B3B6-AACA61279FE4}" destId="{49BC4F74-FD9C-4A26-B2B6-1EB778587413}" srcOrd="0" destOrd="0" presId="urn:microsoft.com/office/officeart/2005/8/layout/vList5"/>
    <dgm:cxn modelId="{E60D3F1E-F16E-4003-9385-0E046130C86D}" type="presParOf" srcId="{76624C8F-8763-4065-B3B6-AACA61279FE4}" destId="{9D929E8F-1B2B-4B53-9741-255149F59E31}" srcOrd="1" destOrd="0" presId="urn:microsoft.com/office/officeart/2005/8/layout/vList5"/>
    <dgm:cxn modelId="{81ADCE7E-3AAD-4DAD-B027-AA72E5FE1070}" type="presParOf" srcId="{994ADE37-FD69-4EA2-AD7B-4A5921061CAE}" destId="{5FC89CD7-F270-41FE-B744-30ABF09826DA}" srcOrd="1" destOrd="0" presId="urn:microsoft.com/office/officeart/2005/8/layout/vList5"/>
    <dgm:cxn modelId="{535F4173-886C-472A-81FC-CAB80A60752C}" type="presParOf" srcId="{994ADE37-FD69-4EA2-AD7B-4A5921061CAE}" destId="{3ACC6FE3-5E1E-406A-BEED-0EA85BF2C799}" srcOrd="2" destOrd="0" presId="urn:microsoft.com/office/officeart/2005/8/layout/vList5"/>
    <dgm:cxn modelId="{8E0F26D8-B483-4D20-9E47-C510D2E42111}" type="presParOf" srcId="{3ACC6FE3-5E1E-406A-BEED-0EA85BF2C799}" destId="{8FE6D856-0701-448F-ACFC-418705B117CE}" srcOrd="0" destOrd="0" presId="urn:microsoft.com/office/officeart/2005/8/layout/vList5"/>
    <dgm:cxn modelId="{00AE296E-715D-4DF5-AA66-691BAC242400}" type="presParOf" srcId="{3ACC6FE3-5E1E-406A-BEED-0EA85BF2C799}" destId="{1D99C8CC-C50B-4180-AB68-B275CEA1F540}" srcOrd="1" destOrd="0" presId="urn:microsoft.com/office/officeart/2005/8/layout/vList5"/>
    <dgm:cxn modelId="{3930162E-34CC-425D-8C27-328ECC7EC6ED}" type="presParOf" srcId="{994ADE37-FD69-4EA2-AD7B-4A5921061CAE}" destId="{0DAB2BBC-94C5-4D17-93EA-216CA3376EEA}" srcOrd="3" destOrd="0" presId="urn:microsoft.com/office/officeart/2005/8/layout/vList5"/>
    <dgm:cxn modelId="{2DE0071D-F919-403E-958F-B8DE34C5EBA9}" type="presParOf" srcId="{994ADE37-FD69-4EA2-AD7B-4A5921061CAE}" destId="{E0332D7F-EDF9-4047-80E6-9663526989E9}" srcOrd="4" destOrd="0" presId="urn:microsoft.com/office/officeart/2005/8/layout/vList5"/>
    <dgm:cxn modelId="{DE26A28C-A2E4-4236-87F9-D40489773D31}" type="presParOf" srcId="{E0332D7F-EDF9-4047-80E6-9663526989E9}" destId="{4E7ED8EC-0192-4D10-A01E-36DBB1D15685}" srcOrd="0" destOrd="0" presId="urn:microsoft.com/office/officeart/2005/8/layout/vList5"/>
    <dgm:cxn modelId="{F5B508CA-743C-4340-BDF6-3AC2AF7C5602}" type="presParOf" srcId="{E0332D7F-EDF9-4047-80E6-9663526989E9}" destId="{BCC0D50B-60C6-42C2-B4FA-83C928A94A1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C11116-5EE7-4C13-A37A-DC2549BEF8F3}" type="doc">
      <dgm:prSet loTypeId="urn:microsoft.com/office/officeart/2005/8/layout/vList5" loCatId="list" qsTypeId="urn:microsoft.com/office/officeart/2005/8/quickstyle/simple1" qsCatId="simple" csTypeId="urn:microsoft.com/office/officeart/2005/8/colors/accent5_3" csCatId="accent5" phldr="1"/>
      <dgm:spPr/>
      <dgm:t>
        <a:bodyPr/>
        <a:lstStyle/>
        <a:p>
          <a:endParaRPr lang="en-US"/>
        </a:p>
      </dgm:t>
    </dgm:pt>
    <dgm:pt modelId="{7A4DAD93-09A0-44BF-94C3-5989D7FF9E7E}">
      <dgm:prSet phldrT="[Text]"/>
      <dgm:spPr/>
      <dgm:t>
        <a:bodyPr/>
        <a:lstStyle/>
        <a:p>
          <a:r>
            <a:rPr lang="en-US" dirty="0"/>
            <a:t>Purpose</a:t>
          </a:r>
        </a:p>
      </dgm:t>
    </dgm:pt>
    <dgm:pt modelId="{06073621-782A-42C9-9673-C53C14110941}" type="parTrans" cxnId="{2FD07387-1B3A-46C4-A84A-B82382159136}">
      <dgm:prSet/>
      <dgm:spPr/>
      <dgm:t>
        <a:bodyPr/>
        <a:lstStyle/>
        <a:p>
          <a:endParaRPr lang="en-US"/>
        </a:p>
      </dgm:t>
    </dgm:pt>
    <dgm:pt modelId="{576B5824-8A99-4CBB-B542-58C37666AC6D}" type="sibTrans" cxnId="{2FD07387-1B3A-46C4-A84A-B82382159136}">
      <dgm:prSet/>
      <dgm:spPr/>
      <dgm:t>
        <a:bodyPr/>
        <a:lstStyle/>
        <a:p>
          <a:endParaRPr lang="en-US"/>
        </a:p>
      </dgm:t>
    </dgm:pt>
    <dgm:pt modelId="{137C7B2D-BDFA-4C18-A797-3D65D7E14A9E}">
      <dgm:prSet phldrT="[Text]"/>
      <dgm:spPr/>
      <dgm:t>
        <a:bodyPr/>
        <a:lstStyle/>
        <a:p>
          <a:r>
            <a:rPr lang="en-US" dirty="0"/>
            <a:t>The Dislocated Worker program aids employers in the transition of layoffs to ensure individuals are aware of services to prepare them for the next phase in their career.</a:t>
          </a:r>
        </a:p>
      </dgm:t>
    </dgm:pt>
    <dgm:pt modelId="{CDA3E08E-7696-4FA0-ABB9-C4DC58B8156E}" type="parTrans" cxnId="{F6D5B70B-40A0-4253-8E71-242A039301B9}">
      <dgm:prSet/>
      <dgm:spPr/>
      <dgm:t>
        <a:bodyPr/>
        <a:lstStyle/>
        <a:p>
          <a:endParaRPr lang="en-US"/>
        </a:p>
      </dgm:t>
    </dgm:pt>
    <dgm:pt modelId="{774AE90D-B32A-4185-9D93-64777DD9F3E6}" type="sibTrans" cxnId="{F6D5B70B-40A0-4253-8E71-242A039301B9}">
      <dgm:prSet/>
      <dgm:spPr/>
      <dgm:t>
        <a:bodyPr/>
        <a:lstStyle/>
        <a:p>
          <a:endParaRPr lang="en-US"/>
        </a:p>
      </dgm:t>
    </dgm:pt>
    <dgm:pt modelId="{8F32E41D-1D5E-48AC-800E-2B8643EF23A9}">
      <dgm:prSet phldrT="[Text]"/>
      <dgm:spPr/>
      <dgm:t>
        <a:bodyPr/>
        <a:lstStyle/>
        <a:p>
          <a:r>
            <a:rPr lang="en-US" dirty="0"/>
            <a:t>Population</a:t>
          </a:r>
        </a:p>
      </dgm:t>
    </dgm:pt>
    <dgm:pt modelId="{B527764B-C445-4D24-8C43-1B00C2F04B93}" type="parTrans" cxnId="{C79A9227-F367-4609-9B84-95BB45404BB3}">
      <dgm:prSet/>
      <dgm:spPr/>
      <dgm:t>
        <a:bodyPr/>
        <a:lstStyle/>
        <a:p>
          <a:endParaRPr lang="en-US"/>
        </a:p>
      </dgm:t>
    </dgm:pt>
    <dgm:pt modelId="{153E2A05-54BF-4632-BEB9-FC3569087B35}" type="sibTrans" cxnId="{C79A9227-F367-4609-9B84-95BB45404BB3}">
      <dgm:prSet/>
      <dgm:spPr/>
      <dgm:t>
        <a:bodyPr/>
        <a:lstStyle/>
        <a:p>
          <a:endParaRPr lang="en-US"/>
        </a:p>
      </dgm:t>
    </dgm:pt>
    <dgm:pt modelId="{D9AD5F06-3F00-4B2C-9CAF-BE3A91E2EEE7}">
      <dgm:prSet phldrT="[Text]"/>
      <dgm:spPr/>
      <dgm:t>
        <a:bodyPr/>
        <a:lstStyle/>
        <a:p>
          <a:r>
            <a:rPr lang="en-US" dirty="0"/>
            <a:t>Serves adults who have been laid off (or notified that a layoff is coming) through no fault of their own.</a:t>
          </a:r>
        </a:p>
      </dgm:t>
    </dgm:pt>
    <dgm:pt modelId="{9F28CFED-7D2C-42EA-B662-DA9DE9E9FD73}" type="parTrans" cxnId="{21E33642-A785-4829-B004-EC5C945A20C8}">
      <dgm:prSet/>
      <dgm:spPr/>
      <dgm:t>
        <a:bodyPr/>
        <a:lstStyle/>
        <a:p>
          <a:endParaRPr lang="en-US"/>
        </a:p>
      </dgm:t>
    </dgm:pt>
    <dgm:pt modelId="{6B76F084-D3B1-45BF-9F54-73FC8634A576}" type="sibTrans" cxnId="{21E33642-A785-4829-B004-EC5C945A20C8}">
      <dgm:prSet/>
      <dgm:spPr/>
      <dgm:t>
        <a:bodyPr/>
        <a:lstStyle/>
        <a:p>
          <a:endParaRPr lang="en-US"/>
        </a:p>
      </dgm:t>
    </dgm:pt>
    <dgm:pt modelId="{74D124A9-C9B6-41BB-BCCE-E9E19BADC593}">
      <dgm:prSet phldrT="[Text]"/>
      <dgm:spPr/>
      <dgm:t>
        <a:bodyPr/>
        <a:lstStyle/>
        <a:p>
          <a:r>
            <a:rPr lang="en-US" dirty="0"/>
            <a:t>Partners</a:t>
          </a:r>
        </a:p>
      </dgm:t>
    </dgm:pt>
    <dgm:pt modelId="{3C039755-BB24-43FC-8100-C3D89C107290}" type="parTrans" cxnId="{79EA03A8-3C20-4832-BD1D-4860365D5B60}">
      <dgm:prSet/>
      <dgm:spPr/>
      <dgm:t>
        <a:bodyPr/>
        <a:lstStyle/>
        <a:p>
          <a:endParaRPr lang="en-US"/>
        </a:p>
      </dgm:t>
    </dgm:pt>
    <dgm:pt modelId="{F30331EF-7964-48C8-B11B-436F69C3B070}" type="sibTrans" cxnId="{79EA03A8-3C20-4832-BD1D-4860365D5B60}">
      <dgm:prSet/>
      <dgm:spPr/>
      <dgm:t>
        <a:bodyPr/>
        <a:lstStyle/>
        <a:p>
          <a:endParaRPr lang="en-US"/>
        </a:p>
      </dgm:t>
    </dgm:pt>
    <dgm:pt modelId="{DD3F9787-0D03-483F-831B-B3DA73959220}">
      <dgm:prSet phldrT="[Text]"/>
      <dgm:spPr/>
      <dgm:t>
        <a:bodyPr/>
        <a:lstStyle/>
        <a:p>
          <a:endParaRPr lang="en-US" dirty="0"/>
        </a:p>
      </dgm:t>
    </dgm:pt>
    <dgm:pt modelId="{8763FCCD-3848-442B-A12D-7EFB8E34AD9B}" type="parTrans" cxnId="{E780BE9E-2B26-47FC-A3FF-F5C654B7E80D}">
      <dgm:prSet/>
      <dgm:spPr/>
      <dgm:t>
        <a:bodyPr/>
        <a:lstStyle/>
        <a:p>
          <a:endParaRPr lang="en-US"/>
        </a:p>
      </dgm:t>
    </dgm:pt>
    <dgm:pt modelId="{A4B43882-0D93-459D-ACDE-8D83D0848B61}" type="sibTrans" cxnId="{E780BE9E-2B26-47FC-A3FF-F5C654B7E80D}">
      <dgm:prSet/>
      <dgm:spPr/>
      <dgm:t>
        <a:bodyPr/>
        <a:lstStyle/>
        <a:p>
          <a:endParaRPr lang="en-US"/>
        </a:p>
      </dgm:t>
    </dgm:pt>
    <dgm:pt modelId="{218ACF0E-B300-409D-8C12-78857D8D93FB}">
      <dgm:prSet phldrT="[Text]"/>
      <dgm:spPr/>
      <dgm:t>
        <a:bodyPr/>
        <a:lstStyle/>
        <a:p>
          <a:r>
            <a:rPr lang="en-US" dirty="0"/>
            <a:t>AVIVO</a:t>
          </a:r>
        </a:p>
      </dgm:t>
    </dgm:pt>
    <dgm:pt modelId="{5AFD89E9-E2F9-4464-8D89-A51BB320A831}" type="parTrans" cxnId="{CD531DEE-55A8-4806-A699-FA1F0687321F}">
      <dgm:prSet/>
      <dgm:spPr/>
      <dgm:t>
        <a:bodyPr/>
        <a:lstStyle/>
        <a:p>
          <a:endParaRPr lang="en-US"/>
        </a:p>
      </dgm:t>
    </dgm:pt>
    <dgm:pt modelId="{9948CDF2-B183-4B83-A3D2-4CE999513DF1}" type="sibTrans" cxnId="{CD531DEE-55A8-4806-A699-FA1F0687321F}">
      <dgm:prSet/>
      <dgm:spPr/>
      <dgm:t>
        <a:bodyPr/>
        <a:lstStyle/>
        <a:p>
          <a:endParaRPr lang="en-US"/>
        </a:p>
      </dgm:t>
    </dgm:pt>
    <dgm:pt modelId="{9399E873-C694-40AF-A56C-9D2C11C6D7B4}">
      <dgm:prSet phldrT="[Text]"/>
      <dgm:spPr/>
      <dgm:t>
        <a:bodyPr/>
        <a:lstStyle/>
        <a:p>
          <a:r>
            <a:rPr lang="en-US" dirty="0"/>
            <a:t>Individuals may receive supportive services to assist in their job search as well as assistance in completing industry recognized credentialed training.</a:t>
          </a:r>
        </a:p>
      </dgm:t>
    </dgm:pt>
    <dgm:pt modelId="{36A017CF-18B7-4D23-B9CC-9ADCDA7B6220}" type="parTrans" cxnId="{CA86D1F0-A43E-4CF7-B14E-14B4B2BB4E20}">
      <dgm:prSet/>
      <dgm:spPr/>
    </dgm:pt>
    <dgm:pt modelId="{DE14357F-3425-4B17-A249-8E3D85AB92C8}" type="sibTrans" cxnId="{CA86D1F0-A43E-4CF7-B14E-14B4B2BB4E20}">
      <dgm:prSet/>
      <dgm:spPr/>
    </dgm:pt>
    <dgm:pt modelId="{2506BEBD-5A07-460D-A7D6-51F7396F67DB}">
      <dgm:prSet phldrT="[Text]"/>
      <dgm:spPr/>
      <dgm:t>
        <a:bodyPr/>
        <a:lstStyle/>
        <a:p>
          <a:r>
            <a:rPr lang="en-US" dirty="0"/>
            <a:t>Carver County</a:t>
          </a:r>
        </a:p>
      </dgm:t>
    </dgm:pt>
    <dgm:pt modelId="{D24F395F-F5CA-45EB-AB4C-62A743FBB1B8}" type="parTrans" cxnId="{D4DF93E0-C2CD-4825-8EBB-7DFA9A7F241D}">
      <dgm:prSet/>
      <dgm:spPr/>
    </dgm:pt>
    <dgm:pt modelId="{AC608F41-98F5-4984-9892-2CFF14D29E60}" type="sibTrans" cxnId="{D4DF93E0-C2CD-4825-8EBB-7DFA9A7F241D}">
      <dgm:prSet/>
      <dgm:spPr/>
    </dgm:pt>
    <dgm:pt modelId="{4D997826-99CB-491D-9058-0D93572095F6}">
      <dgm:prSet phldrT="[Text]"/>
      <dgm:spPr/>
      <dgm:t>
        <a:bodyPr/>
        <a:lstStyle/>
        <a:p>
          <a:r>
            <a:rPr lang="en-US" dirty="0"/>
            <a:t>HIRED </a:t>
          </a:r>
        </a:p>
      </dgm:t>
    </dgm:pt>
    <dgm:pt modelId="{38A3E39B-D8EC-4FAF-861D-A934E56CAC75}" type="parTrans" cxnId="{DA0A11BE-C02A-4A34-89BC-9AE20674CE38}">
      <dgm:prSet/>
      <dgm:spPr/>
    </dgm:pt>
    <dgm:pt modelId="{AC86A03D-394A-4A56-9BCB-A203BABDEAE6}" type="sibTrans" cxnId="{DA0A11BE-C02A-4A34-89BC-9AE20674CE38}">
      <dgm:prSet/>
      <dgm:spPr/>
    </dgm:pt>
    <dgm:pt modelId="{994ADE37-FD69-4EA2-AD7B-4A5921061CAE}" type="pres">
      <dgm:prSet presAssocID="{A8C11116-5EE7-4C13-A37A-DC2549BEF8F3}" presName="Name0" presStyleCnt="0">
        <dgm:presLayoutVars>
          <dgm:dir/>
          <dgm:animLvl val="lvl"/>
          <dgm:resizeHandles val="exact"/>
        </dgm:presLayoutVars>
      </dgm:prSet>
      <dgm:spPr/>
    </dgm:pt>
    <dgm:pt modelId="{76624C8F-8763-4065-B3B6-AACA61279FE4}" type="pres">
      <dgm:prSet presAssocID="{7A4DAD93-09A0-44BF-94C3-5989D7FF9E7E}" presName="linNode" presStyleCnt="0"/>
      <dgm:spPr/>
    </dgm:pt>
    <dgm:pt modelId="{49BC4F74-FD9C-4A26-B2B6-1EB778587413}" type="pres">
      <dgm:prSet presAssocID="{7A4DAD93-09A0-44BF-94C3-5989D7FF9E7E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9D929E8F-1B2B-4B53-9741-255149F59E31}" type="pres">
      <dgm:prSet presAssocID="{7A4DAD93-09A0-44BF-94C3-5989D7FF9E7E}" presName="descendantText" presStyleLbl="alignAccFollowNode1" presStyleIdx="0" presStyleCnt="3">
        <dgm:presLayoutVars>
          <dgm:bulletEnabled val="1"/>
        </dgm:presLayoutVars>
      </dgm:prSet>
      <dgm:spPr/>
    </dgm:pt>
    <dgm:pt modelId="{5FC89CD7-F270-41FE-B744-30ABF09826DA}" type="pres">
      <dgm:prSet presAssocID="{576B5824-8A99-4CBB-B542-58C37666AC6D}" presName="sp" presStyleCnt="0"/>
      <dgm:spPr/>
    </dgm:pt>
    <dgm:pt modelId="{3ACC6FE3-5E1E-406A-BEED-0EA85BF2C799}" type="pres">
      <dgm:prSet presAssocID="{8F32E41D-1D5E-48AC-800E-2B8643EF23A9}" presName="linNode" presStyleCnt="0"/>
      <dgm:spPr/>
    </dgm:pt>
    <dgm:pt modelId="{8FE6D856-0701-448F-ACFC-418705B117CE}" type="pres">
      <dgm:prSet presAssocID="{8F32E41D-1D5E-48AC-800E-2B8643EF23A9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1D99C8CC-C50B-4180-AB68-B275CEA1F540}" type="pres">
      <dgm:prSet presAssocID="{8F32E41D-1D5E-48AC-800E-2B8643EF23A9}" presName="descendantText" presStyleLbl="alignAccFollowNode1" presStyleIdx="1" presStyleCnt="3">
        <dgm:presLayoutVars>
          <dgm:bulletEnabled val="1"/>
        </dgm:presLayoutVars>
      </dgm:prSet>
      <dgm:spPr/>
    </dgm:pt>
    <dgm:pt modelId="{0DAB2BBC-94C5-4D17-93EA-216CA3376EEA}" type="pres">
      <dgm:prSet presAssocID="{153E2A05-54BF-4632-BEB9-FC3569087B35}" presName="sp" presStyleCnt="0"/>
      <dgm:spPr/>
    </dgm:pt>
    <dgm:pt modelId="{E0332D7F-EDF9-4047-80E6-9663526989E9}" type="pres">
      <dgm:prSet presAssocID="{74D124A9-C9B6-41BB-BCCE-E9E19BADC593}" presName="linNode" presStyleCnt="0"/>
      <dgm:spPr/>
    </dgm:pt>
    <dgm:pt modelId="{4E7ED8EC-0192-4D10-A01E-36DBB1D15685}" type="pres">
      <dgm:prSet presAssocID="{74D124A9-C9B6-41BB-BCCE-E9E19BADC593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BCC0D50B-60C6-42C2-B4FA-83C928A94A14}" type="pres">
      <dgm:prSet presAssocID="{74D124A9-C9B6-41BB-BCCE-E9E19BADC593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F6D5B70B-40A0-4253-8E71-242A039301B9}" srcId="{7A4DAD93-09A0-44BF-94C3-5989D7FF9E7E}" destId="{137C7B2D-BDFA-4C18-A797-3D65D7E14A9E}" srcOrd="0" destOrd="0" parTransId="{CDA3E08E-7696-4FA0-ABB9-C4DC58B8156E}" sibTransId="{774AE90D-B32A-4185-9D93-64777DD9F3E6}"/>
    <dgm:cxn modelId="{A05CD410-B4A7-463F-B9DB-E366DCB723B6}" type="presOf" srcId="{218ACF0E-B300-409D-8C12-78857D8D93FB}" destId="{BCC0D50B-60C6-42C2-B4FA-83C928A94A14}" srcOrd="0" destOrd="1" presId="urn:microsoft.com/office/officeart/2005/8/layout/vList5"/>
    <dgm:cxn modelId="{C79A9227-F367-4609-9B84-95BB45404BB3}" srcId="{A8C11116-5EE7-4C13-A37A-DC2549BEF8F3}" destId="{8F32E41D-1D5E-48AC-800E-2B8643EF23A9}" srcOrd="1" destOrd="0" parTransId="{B527764B-C445-4D24-8C43-1B00C2F04B93}" sibTransId="{153E2A05-54BF-4632-BEB9-FC3569087B35}"/>
    <dgm:cxn modelId="{282B3D2A-C29C-4E9B-A1B8-165A77EC5CEA}" type="presOf" srcId="{137C7B2D-BDFA-4C18-A797-3D65D7E14A9E}" destId="{9D929E8F-1B2B-4B53-9741-255149F59E31}" srcOrd="0" destOrd="0" presId="urn:microsoft.com/office/officeart/2005/8/layout/vList5"/>
    <dgm:cxn modelId="{A1E8222C-BDF9-47F8-876E-BD7C7C173504}" type="presOf" srcId="{4D997826-99CB-491D-9058-0D93572095F6}" destId="{BCC0D50B-60C6-42C2-B4FA-83C928A94A14}" srcOrd="0" destOrd="2" presId="urn:microsoft.com/office/officeart/2005/8/layout/vList5"/>
    <dgm:cxn modelId="{5E293035-0625-473C-834D-0C22B8932F62}" type="presOf" srcId="{7A4DAD93-09A0-44BF-94C3-5989D7FF9E7E}" destId="{49BC4F74-FD9C-4A26-B2B6-1EB778587413}" srcOrd="0" destOrd="0" presId="urn:microsoft.com/office/officeart/2005/8/layout/vList5"/>
    <dgm:cxn modelId="{4B481E42-70BD-4D21-A2EC-15B72AA3DD58}" type="presOf" srcId="{DD3F9787-0D03-483F-831B-B3DA73959220}" destId="{BCC0D50B-60C6-42C2-B4FA-83C928A94A14}" srcOrd="0" destOrd="0" presId="urn:microsoft.com/office/officeart/2005/8/layout/vList5"/>
    <dgm:cxn modelId="{21E33642-A785-4829-B004-EC5C945A20C8}" srcId="{8F32E41D-1D5E-48AC-800E-2B8643EF23A9}" destId="{D9AD5F06-3F00-4B2C-9CAF-BE3A91E2EEE7}" srcOrd="0" destOrd="0" parTransId="{9F28CFED-7D2C-42EA-B662-DA9DE9E9FD73}" sibTransId="{6B76F084-D3B1-45BF-9F54-73FC8634A576}"/>
    <dgm:cxn modelId="{3C333C69-A44A-40AD-981B-68B27C00B145}" type="presOf" srcId="{74D124A9-C9B6-41BB-BCCE-E9E19BADC593}" destId="{4E7ED8EC-0192-4D10-A01E-36DBB1D15685}" srcOrd="0" destOrd="0" presId="urn:microsoft.com/office/officeart/2005/8/layout/vList5"/>
    <dgm:cxn modelId="{D5D0E86A-9B0B-4BD6-B945-0734B398B48C}" type="presOf" srcId="{A8C11116-5EE7-4C13-A37A-DC2549BEF8F3}" destId="{994ADE37-FD69-4EA2-AD7B-4A5921061CAE}" srcOrd="0" destOrd="0" presId="urn:microsoft.com/office/officeart/2005/8/layout/vList5"/>
    <dgm:cxn modelId="{74C0C281-0D0C-41A2-98FB-2EA2218498B4}" type="presOf" srcId="{D9AD5F06-3F00-4B2C-9CAF-BE3A91E2EEE7}" destId="{1D99C8CC-C50B-4180-AB68-B275CEA1F540}" srcOrd="0" destOrd="0" presId="urn:microsoft.com/office/officeart/2005/8/layout/vList5"/>
    <dgm:cxn modelId="{2FD07387-1B3A-46C4-A84A-B82382159136}" srcId="{A8C11116-5EE7-4C13-A37A-DC2549BEF8F3}" destId="{7A4DAD93-09A0-44BF-94C3-5989D7FF9E7E}" srcOrd="0" destOrd="0" parTransId="{06073621-782A-42C9-9673-C53C14110941}" sibTransId="{576B5824-8A99-4CBB-B542-58C37666AC6D}"/>
    <dgm:cxn modelId="{E780BE9E-2B26-47FC-A3FF-F5C654B7E80D}" srcId="{74D124A9-C9B6-41BB-BCCE-E9E19BADC593}" destId="{DD3F9787-0D03-483F-831B-B3DA73959220}" srcOrd="0" destOrd="0" parTransId="{8763FCCD-3848-442B-A12D-7EFB8E34AD9B}" sibTransId="{A4B43882-0D93-459D-ACDE-8D83D0848B61}"/>
    <dgm:cxn modelId="{3D0A24A0-BA53-479E-98C0-B5F94B8A01B6}" type="presOf" srcId="{2506BEBD-5A07-460D-A7D6-51F7396F67DB}" destId="{BCC0D50B-60C6-42C2-B4FA-83C928A94A14}" srcOrd="0" destOrd="3" presId="urn:microsoft.com/office/officeart/2005/8/layout/vList5"/>
    <dgm:cxn modelId="{79EA03A8-3C20-4832-BD1D-4860365D5B60}" srcId="{A8C11116-5EE7-4C13-A37A-DC2549BEF8F3}" destId="{74D124A9-C9B6-41BB-BCCE-E9E19BADC593}" srcOrd="2" destOrd="0" parTransId="{3C039755-BB24-43FC-8100-C3D89C107290}" sibTransId="{F30331EF-7964-48C8-B11B-436F69C3B070}"/>
    <dgm:cxn modelId="{B374AFB0-D386-4FFD-90F2-024279CCFDB4}" type="presOf" srcId="{9399E873-C694-40AF-A56C-9D2C11C6D7B4}" destId="{9D929E8F-1B2B-4B53-9741-255149F59E31}" srcOrd="0" destOrd="1" presId="urn:microsoft.com/office/officeart/2005/8/layout/vList5"/>
    <dgm:cxn modelId="{B82C0DB5-57A4-473F-ABD5-CF28DDD8819D}" type="presOf" srcId="{8F32E41D-1D5E-48AC-800E-2B8643EF23A9}" destId="{8FE6D856-0701-448F-ACFC-418705B117CE}" srcOrd="0" destOrd="0" presId="urn:microsoft.com/office/officeart/2005/8/layout/vList5"/>
    <dgm:cxn modelId="{DA0A11BE-C02A-4A34-89BC-9AE20674CE38}" srcId="{74D124A9-C9B6-41BB-BCCE-E9E19BADC593}" destId="{4D997826-99CB-491D-9058-0D93572095F6}" srcOrd="2" destOrd="0" parTransId="{38A3E39B-D8EC-4FAF-861D-A934E56CAC75}" sibTransId="{AC86A03D-394A-4A56-9BCB-A203BABDEAE6}"/>
    <dgm:cxn modelId="{D4DF93E0-C2CD-4825-8EBB-7DFA9A7F241D}" srcId="{74D124A9-C9B6-41BB-BCCE-E9E19BADC593}" destId="{2506BEBD-5A07-460D-A7D6-51F7396F67DB}" srcOrd="3" destOrd="0" parTransId="{D24F395F-F5CA-45EB-AB4C-62A743FBB1B8}" sibTransId="{AC608F41-98F5-4984-9892-2CFF14D29E60}"/>
    <dgm:cxn modelId="{CD531DEE-55A8-4806-A699-FA1F0687321F}" srcId="{74D124A9-C9B6-41BB-BCCE-E9E19BADC593}" destId="{218ACF0E-B300-409D-8C12-78857D8D93FB}" srcOrd="1" destOrd="0" parTransId="{5AFD89E9-E2F9-4464-8D89-A51BB320A831}" sibTransId="{9948CDF2-B183-4B83-A3D2-4CE999513DF1}"/>
    <dgm:cxn modelId="{CA86D1F0-A43E-4CF7-B14E-14B4B2BB4E20}" srcId="{7A4DAD93-09A0-44BF-94C3-5989D7FF9E7E}" destId="{9399E873-C694-40AF-A56C-9D2C11C6D7B4}" srcOrd="1" destOrd="0" parTransId="{36A017CF-18B7-4D23-B9CC-9ADCDA7B6220}" sibTransId="{DE14357F-3425-4B17-A249-8E3D85AB92C8}"/>
    <dgm:cxn modelId="{72E14C84-76DD-45C7-8E6A-DD0262DE61C6}" type="presParOf" srcId="{994ADE37-FD69-4EA2-AD7B-4A5921061CAE}" destId="{76624C8F-8763-4065-B3B6-AACA61279FE4}" srcOrd="0" destOrd="0" presId="urn:microsoft.com/office/officeart/2005/8/layout/vList5"/>
    <dgm:cxn modelId="{1FFF8887-C387-420C-A993-52B95C1D965E}" type="presParOf" srcId="{76624C8F-8763-4065-B3B6-AACA61279FE4}" destId="{49BC4F74-FD9C-4A26-B2B6-1EB778587413}" srcOrd="0" destOrd="0" presId="urn:microsoft.com/office/officeart/2005/8/layout/vList5"/>
    <dgm:cxn modelId="{E60D3F1E-F16E-4003-9385-0E046130C86D}" type="presParOf" srcId="{76624C8F-8763-4065-B3B6-AACA61279FE4}" destId="{9D929E8F-1B2B-4B53-9741-255149F59E31}" srcOrd="1" destOrd="0" presId="urn:microsoft.com/office/officeart/2005/8/layout/vList5"/>
    <dgm:cxn modelId="{81ADCE7E-3AAD-4DAD-B027-AA72E5FE1070}" type="presParOf" srcId="{994ADE37-FD69-4EA2-AD7B-4A5921061CAE}" destId="{5FC89CD7-F270-41FE-B744-30ABF09826DA}" srcOrd="1" destOrd="0" presId="urn:microsoft.com/office/officeart/2005/8/layout/vList5"/>
    <dgm:cxn modelId="{535F4173-886C-472A-81FC-CAB80A60752C}" type="presParOf" srcId="{994ADE37-FD69-4EA2-AD7B-4A5921061CAE}" destId="{3ACC6FE3-5E1E-406A-BEED-0EA85BF2C799}" srcOrd="2" destOrd="0" presId="urn:microsoft.com/office/officeart/2005/8/layout/vList5"/>
    <dgm:cxn modelId="{8E0F26D8-B483-4D20-9E47-C510D2E42111}" type="presParOf" srcId="{3ACC6FE3-5E1E-406A-BEED-0EA85BF2C799}" destId="{8FE6D856-0701-448F-ACFC-418705B117CE}" srcOrd="0" destOrd="0" presId="urn:microsoft.com/office/officeart/2005/8/layout/vList5"/>
    <dgm:cxn modelId="{00AE296E-715D-4DF5-AA66-691BAC242400}" type="presParOf" srcId="{3ACC6FE3-5E1E-406A-BEED-0EA85BF2C799}" destId="{1D99C8CC-C50B-4180-AB68-B275CEA1F540}" srcOrd="1" destOrd="0" presId="urn:microsoft.com/office/officeart/2005/8/layout/vList5"/>
    <dgm:cxn modelId="{3930162E-34CC-425D-8C27-328ECC7EC6ED}" type="presParOf" srcId="{994ADE37-FD69-4EA2-AD7B-4A5921061CAE}" destId="{0DAB2BBC-94C5-4D17-93EA-216CA3376EEA}" srcOrd="3" destOrd="0" presId="urn:microsoft.com/office/officeart/2005/8/layout/vList5"/>
    <dgm:cxn modelId="{2DE0071D-F919-403E-958F-B8DE34C5EBA9}" type="presParOf" srcId="{994ADE37-FD69-4EA2-AD7B-4A5921061CAE}" destId="{E0332D7F-EDF9-4047-80E6-9663526989E9}" srcOrd="4" destOrd="0" presId="urn:microsoft.com/office/officeart/2005/8/layout/vList5"/>
    <dgm:cxn modelId="{DE26A28C-A2E4-4236-87F9-D40489773D31}" type="presParOf" srcId="{E0332D7F-EDF9-4047-80E6-9663526989E9}" destId="{4E7ED8EC-0192-4D10-A01E-36DBB1D15685}" srcOrd="0" destOrd="0" presId="urn:microsoft.com/office/officeart/2005/8/layout/vList5"/>
    <dgm:cxn modelId="{F5B508CA-743C-4340-BDF6-3AC2AF7C5602}" type="presParOf" srcId="{E0332D7F-EDF9-4047-80E6-9663526989E9}" destId="{BCC0D50B-60C6-42C2-B4FA-83C928A94A1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8C11116-5EE7-4C13-A37A-DC2549BEF8F3}" type="doc">
      <dgm:prSet loTypeId="urn:microsoft.com/office/officeart/2005/8/layout/vList5" loCatId="list" qsTypeId="urn:microsoft.com/office/officeart/2005/8/quickstyle/simple1" qsCatId="simple" csTypeId="urn:microsoft.com/office/officeart/2005/8/colors/accent5_3" csCatId="accent5" phldr="1"/>
      <dgm:spPr/>
      <dgm:t>
        <a:bodyPr/>
        <a:lstStyle/>
        <a:p>
          <a:endParaRPr lang="en-US"/>
        </a:p>
      </dgm:t>
    </dgm:pt>
    <dgm:pt modelId="{7A4DAD93-09A0-44BF-94C3-5989D7FF9E7E}">
      <dgm:prSet phldrT="[Text]"/>
      <dgm:spPr/>
      <dgm:t>
        <a:bodyPr/>
        <a:lstStyle/>
        <a:p>
          <a:r>
            <a:rPr lang="en-US" dirty="0"/>
            <a:t>Purpose</a:t>
          </a:r>
        </a:p>
      </dgm:t>
    </dgm:pt>
    <dgm:pt modelId="{06073621-782A-42C9-9673-C53C14110941}" type="parTrans" cxnId="{2FD07387-1B3A-46C4-A84A-B82382159136}">
      <dgm:prSet/>
      <dgm:spPr/>
      <dgm:t>
        <a:bodyPr/>
        <a:lstStyle/>
        <a:p>
          <a:endParaRPr lang="en-US"/>
        </a:p>
      </dgm:t>
    </dgm:pt>
    <dgm:pt modelId="{576B5824-8A99-4CBB-B542-58C37666AC6D}" type="sibTrans" cxnId="{2FD07387-1B3A-46C4-A84A-B82382159136}">
      <dgm:prSet/>
      <dgm:spPr/>
      <dgm:t>
        <a:bodyPr/>
        <a:lstStyle/>
        <a:p>
          <a:endParaRPr lang="en-US"/>
        </a:p>
      </dgm:t>
    </dgm:pt>
    <dgm:pt modelId="{137C7B2D-BDFA-4C18-A797-3D65D7E14A9E}">
      <dgm:prSet phldrT="[Text]"/>
      <dgm:spPr/>
      <dgm:t>
        <a:bodyPr/>
        <a:lstStyle/>
        <a:p>
          <a:r>
            <a:rPr lang="en-US" dirty="0"/>
            <a:t>Provides employment and training assistance to adults to increase their employment retention, earnings and occupational skill attainment.</a:t>
          </a:r>
        </a:p>
      </dgm:t>
    </dgm:pt>
    <dgm:pt modelId="{CDA3E08E-7696-4FA0-ABB9-C4DC58B8156E}" type="parTrans" cxnId="{F6D5B70B-40A0-4253-8E71-242A039301B9}">
      <dgm:prSet/>
      <dgm:spPr/>
      <dgm:t>
        <a:bodyPr/>
        <a:lstStyle/>
        <a:p>
          <a:endParaRPr lang="en-US"/>
        </a:p>
      </dgm:t>
    </dgm:pt>
    <dgm:pt modelId="{774AE90D-B32A-4185-9D93-64777DD9F3E6}" type="sibTrans" cxnId="{F6D5B70B-40A0-4253-8E71-242A039301B9}">
      <dgm:prSet/>
      <dgm:spPr/>
      <dgm:t>
        <a:bodyPr/>
        <a:lstStyle/>
        <a:p>
          <a:endParaRPr lang="en-US"/>
        </a:p>
      </dgm:t>
    </dgm:pt>
    <dgm:pt modelId="{8F32E41D-1D5E-48AC-800E-2B8643EF23A9}">
      <dgm:prSet phldrT="[Text]"/>
      <dgm:spPr/>
      <dgm:t>
        <a:bodyPr/>
        <a:lstStyle/>
        <a:p>
          <a:r>
            <a:rPr lang="en-US" dirty="0"/>
            <a:t>Population</a:t>
          </a:r>
        </a:p>
      </dgm:t>
    </dgm:pt>
    <dgm:pt modelId="{B527764B-C445-4D24-8C43-1B00C2F04B93}" type="parTrans" cxnId="{C79A9227-F367-4609-9B84-95BB45404BB3}">
      <dgm:prSet/>
      <dgm:spPr/>
      <dgm:t>
        <a:bodyPr/>
        <a:lstStyle/>
        <a:p>
          <a:endParaRPr lang="en-US"/>
        </a:p>
      </dgm:t>
    </dgm:pt>
    <dgm:pt modelId="{153E2A05-54BF-4632-BEB9-FC3569087B35}" type="sibTrans" cxnId="{C79A9227-F367-4609-9B84-95BB45404BB3}">
      <dgm:prSet/>
      <dgm:spPr/>
      <dgm:t>
        <a:bodyPr/>
        <a:lstStyle/>
        <a:p>
          <a:endParaRPr lang="en-US"/>
        </a:p>
      </dgm:t>
    </dgm:pt>
    <dgm:pt modelId="{D9AD5F06-3F00-4B2C-9CAF-BE3A91E2EEE7}">
      <dgm:prSet phldrT="[Text]"/>
      <dgm:spPr/>
      <dgm:t>
        <a:bodyPr/>
        <a:lstStyle/>
        <a:p>
          <a:r>
            <a:rPr lang="en-US" dirty="0"/>
            <a:t>Serves adults (age 18 and above) seeking greater participation in the labor force and prioritizes individuals who represent any of the following:</a:t>
          </a:r>
        </a:p>
      </dgm:t>
    </dgm:pt>
    <dgm:pt modelId="{9F28CFED-7D2C-42EA-B662-DA9DE9E9FD73}" type="parTrans" cxnId="{21E33642-A785-4829-B004-EC5C945A20C8}">
      <dgm:prSet/>
      <dgm:spPr/>
      <dgm:t>
        <a:bodyPr/>
        <a:lstStyle/>
        <a:p>
          <a:endParaRPr lang="en-US"/>
        </a:p>
      </dgm:t>
    </dgm:pt>
    <dgm:pt modelId="{6B76F084-D3B1-45BF-9F54-73FC8634A576}" type="sibTrans" cxnId="{21E33642-A785-4829-B004-EC5C945A20C8}">
      <dgm:prSet/>
      <dgm:spPr/>
      <dgm:t>
        <a:bodyPr/>
        <a:lstStyle/>
        <a:p>
          <a:endParaRPr lang="en-US"/>
        </a:p>
      </dgm:t>
    </dgm:pt>
    <dgm:pt modelId="{74D124A9-C9B6-41BB-BCCE-E9E19BADC593}">
      <dgm:prSet phldrT="[Text]"/>
      <dgm:spPr/>
      <dgm:t>
        <a:bodyPr/>
        <a:lstStyle/>
        <a:p>
          <a:r>
            <a:rPr lang="en-US" dirty="0"/>
            <a:t>Partners</a:t>
          </a:r>
        </a:p>
      </dgm:t>
    </dgm:pt>
    <dgm:pt modelId="{3C039755-BB24-43FC-8100-C3D89C107290}" type="parTrans" cxnId="{79EA03A8-3C20-4832-BD1D-4860365D5B60}">
      <dgm:prSet/>
      <dgm:spPr/>
      <dgm:t>
        <a:bodyPr/>
        <a:lstStyle/>
        <a:p>
          <a:endParaRPr lang="en-US"/>
        </a:p>
      </dgm:t>
    </dgm:pt>
    <dgm:pt modelId="{F30331EF-7964-48C8-B11B-436F69C3B070}" type="sibTrans" cxnId="{79EA03A8-3C20-4832-BD1D-4860365D5B60}">
      <dgm:prSet/>
      <dgm:spPr/>
      <dgm:t>
        <a:bodyPr/>
        <a:lstStyle/>
        <a:p>
          <a:endParaRPr lang="en-US"/>
        </a:p>
      </dgm:t>
    </dgm:pt>
    <dgm:pt modelId="{DD3F9787-0D03-483F-831B-B3DA73959220}">
      <dgm:prSet phldrT="[Text]"/>
      <dgm:spPr/>
      <dgm:t>
        <a:bodyPr/>
        <a:lstStyle/>
        <a:p>
          <a:endParaRPr lang="en-US" dirty="0"/>
        </a:p>
      </dgm:t>
    </dgm:pt>
    <dgm:pt modelId="{8763FCCD-3848-442B-A12D-7EFB8E34AD9B}" type="parTrans" cxnId="{E780BE9E-2B26-47FC-A3FF-F5C654B7E80D}">
      <dgm:prSet/>
      <dgm:spPr/>
      <dgm:t>
        <a:bodyPr/>
        <a:lstStyle/>
        <a:p>
          <a:endParaRPr lang="en-US"/>
        </a:p>
      </dgm:t>
    </dgm:pt>
    <dgm:pt modelId="{A4B43882-0D93-459D-ACDE-8D83D0848B61}" type="sibTrans" cxnId="{E780BE9E-2B26-47FC-A3FF-F5C654B7E80D}">
      <dgm:prSet/>
      <dgm:spPr/>
      <dgm:t>
        <a:bodyPr/>
        <a:lstStyle/>
        <a:p>
          <a:endParaRPr lang="en-US"/>
        </a:p>
      </dgm:t>
    </dgm:pt>
    <dgm:pt modelId="{218ACF0E-B300-409D-8C12-78857D8D93FB}">
      <dgm:prSet phldrT="[Text]"/>
      <dgm:spPr/>
      <dgm:t>
        <a:bodyPr/>
        <a:lstStyle/>
        <a:p>
          <a:r>
            <a:rPr lang="en-US" dirty="0"/>
            <a:t>AVIVO</a:t>
          </a:r>
        </a:p>
      </dgm:t>
    </dgm:pt>
    <dgm:pt modelId="{5AFD89E9-E2F9-4464-8D89-A51BB320A831}" type="parTrans" cxnId="{CD531DEE-55A8-4806-A699-FA1F0687321F}">
      <dgm:prSet/>
      <dgm:spPr/>
      <dgm:t>
        <a:bodyPr/>
        <a:lstStyle/>
        <a:p>
          <a:endParaRPr lang="en-US"/>
        </a:p>
      </dgm:t>
    </dgm:pt>
    <dgm:pt modelId="{9948CDF2-B183-4B83-A3D2-4CE999513DF1}" type="sibTrans" cxnId="{CD531DEE-55A8-4806-A699-FA1F0687321F}">
      <dgm:prSet/>
      <dgm:spPr/>
      <dgm:t>
        <a:bodyPr/>
        <a:lstStyle/>
        <a:p>
          <a:endParaRPr lang="en-US"/>
        </a:p>
      </dgm:t>
    </dgm:pt>
    <dgm:pt modelId="{C7B99A3B-1139-4FD3-A0B1-2CBBD7D20D38}">
      <dgm:prSet phldrT="[Text]"/>
      <dgm:spPr/>
      <dgm:t>
        <a:bodyPr/>
        <a:lstStyle/>
        <a:p>
          <a:r>
            <a:rPr lang="en-US" dirty="0"/>
            <a:t>HIRED</a:t>
          </a:r>
        </a:p>
      </dgm:t>
    </dgm:pt>
    <dgm:pt modelId="{7FBABA99-163A-4098-8EA9-0BE587E94945}" type="parTrans" cxnId="{6C572300-5439-435F-9304-736193E1B5C6}">
      <dgm:prSet/>
      <dgm:spPr/>
    </dgm:pt>
    <dgm:pt modelId="{E5AFC0CD-9D34-4DF2-A012-9D534A693FBC}" type="sibTrans" cxnId="{6C572300-5439-435F-9304-736193E1B5C6}">
      <dgm:prSet/>
      <dgm:spPr/>
    </dgm:pt>
    <dgm:pt modelId="{36FB7202-A572-41FA-A527-E05913B442F2}">
      <dgm:prSet phldrT="[Text]"/>
      <dgm:spPr/>
      <dgm:t>
        <a:bodyPr/>
        <a:lstStyle/>
        <a:p>
          <a:r>
            <a:rPr lang="en-US" dirty="0"/>
            <a:t>Carver County</a:t>
          </a:r>
        </a:p>
      </dgm:t>
    </dgm:pt>
    <dgm:pt modelId="{0E5BB7CE-BF3D-4D60-824B-0E0595F41C58}" type="parTrans" cxnId="{3F0AB62B-0441-4401-978D-3AF6A9DAD6D7}">
      <dgm:prSet/>
      <dgm:spPr/>
    </dgm:pt>
    <dgm:pt modelId="{EE685333-B1D1-449F-B45B-433470A76481}" type="sibTrans" cxnId="{3F0AB62B-0441-4401-978D-3AF6A9DAD6D7}">
      <dgm:prSet/>
      <dgm:spPr/>
    </dgm:pt>
    <dgm:pt modelId="{765AB22F-103B-4848-9611-CE109CFE11C8}">
      <dgm:prSet phldrT="[Text]"/>
      <dgm:spPr/>
      <dgm:t>
        <a:bodyPr/>
        <a:lstStyle/>
        <a:p>
          <a:r>
            <a:rPr lang="en-US" dirty="0"/>
            <a:t>Low income or receiving public assistance, basic skills deficient, Veterans, people of color or face gender inequities</a:t>
          </a:r>
        </a:p>
      </dgm:t>
    </dgm:pt>
    <dgm:pt modelId="{3660D468-E4D3-4F86-A309-0A51FA8D5911}" type="parTrans" cxnId="{1A4D1492-BBC4-4B7C-B074-CBFC01C02251}">
      <dgm:prSet/>
      <dgm:spPr/>
    </dgm:pt>
    <dgm:pt modelId="{55CF4AB7-C941-4766-BBAA-0A2A138D3612}" type="sibTrans" cxnId="{1A4D1492-BBC4-4B7C-B074-CBFC01C02251}">
      <dgm:prSet/>
      <dgm:spPr/>
    </dgm:pt>
    <dgm:pt modelId="{62D8DD3C-DBED-4693-A9E0-E51706AFF5BE}">
      <dgm:prSet phldrT="[Text]"/>
      <dgm:spPr/>
      <dgm:t>
        <a:bodyPr/>
        <a:lstStyle/>
        <a:p>
          <a:endParaRPr lang="en-US" dirty="0"/>
        </a:p>
      </dgm:t>
    </dgm:pt>
    <dgm:pt modelId="{49A1FFA9-38A1-4617-BAC2-A73C144A2EB1}" type="parTrans" cxnId="{414F8EB6-3871-456E-85BA-4C1CA92696FB}">
      <dgm:prSet/>
      <dgm:spPr/>
    </dgm:pt>
    <dgm:pt modelId="{3D42F2AB-C055-4A9F-AA44-8CDDEFA0EC4E}" type="sibTrans" cxnId="{414F8EB6-3871-456E-85BA-4C1CA92696FB}">
      <dgm:prSet/>
      <dgm:spPr/>
    </dgm:pt>
    <dgm:pt modelId="{994ADE37-FD69-4EA2-AD7B-4A5921061CAE}" type="pres">
      <dgm:prSet presAssocID="{A8C11116-5EE7-4C13-A37A-DC2549BEF8F3}" presName="Name0" presStyleCnt="0">
        <dgm:presLayoutVars>
          <dgm:dir/>
          <dgm:animLvl val="lvl"/>
          <dgm:resizeHandles val="exact"/>
        </dgm:presLayoutVars>
      </dgm:prSet>
      <dgm:spPr/>
    </dgm:pt>
    <dgm:pt modelId="{76624C8F-8763-4065-B3B6-AACA61279FE4}" type="pres">
      <dgm:prSet presAssocID="{7A4DAD93-09A0-44BF-94C3-5989D7FF9E7E}" presName="linNode" presStyleCnt="0"/>
      <dgm:spPr/>
    </dgm:pt>
    <dgm:pt modelId="{49BC4F74-FD9C-4A26-B2B6-1EB778587413}" type="pres">
      <dgm:prSet presAssocID="{7A4DAD93-09A0-44BF-94C3-5989D7FF9E7E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9D929E8F-1B2B-4B53-9741-255149F59E31}" type="pres">
      <dgm:prSet presAssocID="{7A4DAD93-09A0-44BF-94C3-5989D7FF9E7E}" presName="descendantText" presStyleLbl="alignAccFollowNode1" presStyleIdx="0" presStyleCnt="3">
        <dgm:presLayoutVars>
          <dgm:bulletEnabled val="1"/>
        </dgm:presLayoutVars>
      </dgm:prSet>
      <dgm:spPr/>
    </dgm:pt>
    <dgm:pt modelId="{5FC89CD7-F270-41FE-B744-30ABF09826DA}" type="pres">
      <dgm:prSet presAssocID="{576B5824-8A99-4CBB-B542-58C37666AC6D}" presName="sp" presStyleCnt="0"/>
      <dgm:spPr/>
    </dgm:pt>
    <dgm:pt modelId="{3ACC6FE3-5E1E-406A-BEED-0EA85BF2C799}" type="pres">
      <dgm:prSet presAssocID="{8F32E41D-1D5E-48AC-800E-2B8643EF23A9}" presName="linNode" presStyleCnt="0"/>
      <dgm:spPr/>
    </dgm:pt>
    <dgm:pt modelId="{8FE6D856-0701-448F-ACFC-418705B117CE}" type="pres">
      <dgm:prSet presAssocID="{8F32E41D-1D5E-48AC-800E-2B8643EF23A9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1D99C8CC-C50B-4180-AB68-B275CEA1F540}" type="pres">
      <dgm:prSet presAssocID="{8F32E41D-1D5E-48AC-800E-2B8643EF23A9}" presName="descendantText" presStyleLbl="alignAccFollowNode1" presStyleIdx="1" presStyleCnt="3">
        <dgm:presLayoutVars>
          <dgm:bulletEnabled val="1"/>
        </dgm:presLayoutVars>
      </dgm:prSet>
      <dgm:spPr/>
    </dgm:pt>
    <dgm:pt modelId="{0DAB2BBC-94C5-4D17-93EA-216CA3376EEA}" type="pres">
      <dgm:prSet presAssocID="{153E2A05-54BF-4632-BEB9-FC3569087B35}" presName="sp" presStyleCnt="0"/>
      <dgm:spPr/>
    </dgm:pt>
    <dgm:pt modelId="{E0332D7F-EDF9-4047-80E6-9663526989E9}" type="pres">
      <dgm:prSet presAssocID="{74D124A9-C9B6-41BB-BCCE-E9E19BADC593}" presName="linNode" presStyleCnt="0"/>
      <dgm:spPr/>
    </dgm:pt>
    <dgm:pt modelId="{4E7ED8EC-0192-4D10-A01E-36DBB1D15685}" type="pres">
      <dgm:prSet presAssocID="{74D124A9-C9B6-41BB-BCCE-E9E19BADC593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BCC0D50B-60C6-42C2-B4FA-83C928A94A14}" type="pres">
      <dgm:prSet presAssocID="{74D124A9-C9B6-41BB-BCCE-E9E19BADC593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6C572300-5439-435F-9304-736193E1B5C6}" srcId="{74D124A9-C9B6-41BB-BCCE-E9E19BADC593}" destId="{C7B99A3B-1139-4FD3-A0B1-2CBBD7D20D38}" srcOrd="2" destOrd="0" parTransId="{7FBABA99-163A-4098-8EA9-0BE587E94945}" sibTransId="{E5AFC0CD-9D34-4DF2-A012-9D534A693FBC}"/>
    <dgm:cxn modelId="{F6D5B70B-40A0-4253-8E71-242A039301B9}" srcId="{7A4DAD93-09A0-44BF-94C3-5989D7FF9E7E}" destId="{137C7B2D-BDFA-4C18-A797-3D65D7E14A9E}" srcOrd="0" destOrd="0" parTransId="{CDA3E08E-7696-4FA0-ABB9-C4DC58B8156E}" sibTransId="{774AE90D-B32A-4185-9D93-64777DD9F3E6}"/>
    <dgm:cxn modelId="{EB352D0D-614C-4476-8547-6B061FDCCA2A}" type="presOf" srcId="{36FB7202-A572-41FA-A527-E05913B442F2}" destId="{BCC0D50B-60C6-42C2-B4FA-83C928A94A14}" srcOrd="0" destOrd="3" presId="urn:microsoft.com/office/officeart/2005/8/layout/vList5"/>
    <dgm:cxn modelId="{A05CD410-B4A7-463F-B9DB-E366DCB723B6}" type="presOf" srcId="{218ACF0E-B300-409D-8C12-78857D8D93FB}" destId="{BCC0D50B-60C6-42C2-B4FA-83C928A94A14}" srcOrd="0" destOrd="1" presId="urn:microsoft.com/office/officeart/2005/8/layout/vList5"/>
    <dgm:cxn modelId="{C79A9227-F367-4609-9B84-95BB45404BB3}" srcId="{A8C11116-5EE7-4C13-A37A-DC2549BEF8F3}" destId="{8F32E41D-1D5E-48AC-800E-2B8643EF23A9}" srcOrd="1" destOrd="0" parTransId="{B527764B-C445-4D24-8C43-1B00C2F04B93}" sibTransId="{153E2A05-54BF-4632-BEB9-FC3569087B35}"/>
    <dgm:cxn modelId="{282B3D2A-C29C-4E9B-A1B8-165A77EC5CEA}" type="presOf" srcId="{137C7B2D-BDFA-4C18-A797-3D65D7E14A9E}" destId="{9D929E8F-1B2B-4B53-9741-255149F59E31}" srcOrd="0" destOrd="0" presId="urn:microsoft.com/office/officeart/2005/8/layout/vList5"/>
    <dgm:cxn modelId="{3F0AB62B-0441-4401-978D-3AF6A9DAD6D7}" srcId="{74D124A9-C9B6-41BB-BCCE-E9E19BADC593}" destId="{36FB7202-A572-41FA-A527-E05913B442F2}" srcOrd="3" destOrd="0" parTransId="{0E5BB7CE-BF3D-4D60-824B-0E0595F41C58}" sibTransId="{EE685333-B1D1-449F-B45B-433470A76481}"/>
    <dgm:cxn modelId="{5E293035-0625-473C-834D-0C22B8932F62}" type="presOf" srcId="{7A4DAD93-09A0-44BF-94C3-5989D7FF9E7E}" destId="{49BC4F74-FD9C-4A26-B2B6-1EB778587413}" srcOrd="0" destOrd="0" presId="urn:microsoft.com/office/officeart/2005/8/layout/vList5"/>
    <dgm:cxn modelId="{4B481E42-70BD-4D21-A2EC-15B72AA3DD58}" type="presOf" srcId="{DD3F9787-0D03-483F-831B-B3DA73959220}" destId="{BCC0D50B-60C6-42C2-B4FA-83C928A94A14}" srcOrd="0" destOrd="0" presId="urn:microsoft.com/office/officeart/2005/8/layout/vList5"/>
    <dgm:cxn modelId="{21E33642-A785-4829-B004-EC5C945A20C8}" srcId="{8F32E41D-1D5E-48AC-800E-2B8643EF23A9}" destId="{D9AD5F06-3F00-4B2C-9CAF-BE3A91E2EEE7}" srcOrd="0" destOrd="0" parTransId="{9F28CFED-7D2C-42EA-B662-DA9DE9E9FD73}" sibTransId="{6B76F084-D3B1-45BF-9F54-73FC8634A576}"/>
    <dgm:cxn modelId="{3C333C69-A44A-40AD-981B-68B27C00B145}" type="presOf" srcId="{74D124A9-C9B6-41BB-BCCE-E9E19BADC593}" destId="{4E7ED8EC-0192-4D10-A01E-36DBB1D15685}" srcOrd="0" destOrd="0" presId="urn:microsoft.com/office/officeart/2005/8/layout/vList5"/>
    <dgm:cxn modelId="{D5D0E86A-9B0B-4BD6-B945-0734B398B48C}" type="presOf" srcId="{A8C11116-5EE7-4C13-A37A-DC2549BEF8F3}" destId="{994ADE37-FD69-4EA2-AD7B-4A5921061CAE}" srcOrd="0" destOrd="0" presId="urn:microsoft.com/office/officeart/2005/8/layout/vList5"/>
    <dgm:cxn modelId="{A5BB2D7A-7BEF-4FE7-99CA-47D19563AD76}" type="presOf" srcId="{62D8DD3C-DBED-4693-A9E0-E51706AFF5BE}" destId="{1D99C8CC-C50B-4180-AB68-B275CEA1F540}" srcOrd="0" destOrd="2" presId="urn:microsoft.com/office/officeart/2005/8/layout/vList5"/>
    <dgm:cxn modelId="{74C0C281-0D0C-41A2-98FB-2EA2218498B4}" type="presOf" srcId="{D9AD5F06-3F00-4B2C-9CAF-BE3A91E2EEE7}" destId="{1D99C8CC-C50B-4180-AB68-B275CEA1F540}" srcOrd="0" destOrd="0" presId="urn:microsoft.com/office/officeart/2005/8/layout/vList5"/>
    <dgm:cxn modelId="{2FD07387-1B3A-46C4-A84A-B82382159136}" srcId="{A8C11116-5EE7-4C13-A37A-DC2549BEF8F3}" destId="{7A4DAD93-09A0-44BF-94C3-5989D7FF9E7E}" srcOrd="0" destOrd="0" parTransId="{06073621-782A-42C9-9673-C53C14110941}" sibTransId="{576B5824-8A99-4CBB-B542-58C37666AC6D}"/>
    <dgm:cxn modelId="{1A4D1492-BBC4-4B7C-B074-CBFC01C02251}" srcId="{D9AD5F06-3F00-4B2C-9CAF-BE3A91E2EEE7}" destId="{765AB22F-103B-4848-9611-CE109CFE11C8}" srcOrd="0" destOrd="0" parTransId="{3660D468-E4D3-4F86-A309-0A51FA8D5911}" sibTransId="{55CF4AB7-C941-4766-BBAA-0A2A138D3612}"/>
    <dgm:cxn modelId="{E780BE9E-2B26-47FC-A3FF-F5C654B7E80D}" srcId="{74D124A9-C9B6-41BB-BCCE-E9E19BADC593}" destId="{DD3F9787-0D03-483F-831B-B3DA73959220}" srcOrd="0" destOrd="0" parTransId="{8763FCCD-3848-442B-A12D-7EFB8E34AD9B}" sibTransId="{A4B43882-0D93-459D-ACDE-8D83D0848B61}"/>
    <dgm:cxn modelId="{79EA03A8-3C20-4832-BD1D-4860365D5B60}" srcId="{A8C11116-5EE7-4C13-A37A-DC2549BEF8F3}" destId="{74D124A9-C9B6-41BB-BCCE-E9E19BADC593}" srcOrd="2" destOrd="0" parTransId="{3C039755-BB24-43FC-8100-C3D89C107290}" sibTransId="{F30331EF-7964-48C8-B11B-436F69C3B070}"/>
    <dgm:cxn modelId="{B82C0DB5-57A4-473F-ABD5-CF28DDD8819D}" type="presOf" srcId="{8F32E41D-1D5E-48AC-800E-2B8643EF23A9}" destId="{8FE6D856-0701-448F-ACFC-418705B117CE}" srcOrd="0" destOrd="0" presId="urn:microsoft.com/office/officeart/2005/8/layout/vList5"/>
    <dgm:cxn modelId="{414F8EB6-3871-456E-85BA-4C1CA92696FB}" srcId="{8F32E41D-1D5E-48AC-800E-2B8643EF23A9}" destId="{62D8DD3C-DBED-4693-A9E0-E51706AFF5BE}" srcOrd="1" destOrd="0" parTransId="{49A1FFA9-38A1-4617-BAC2-A73C144A2EB1}" sibTransId="{3D42F2AB-C055-4A9F-AA44-8CDDEFA0EC4E}"/>
    <dgm:cxn modelId="{51957DBE-9722-4996-B38A-0C8E8D748F36}" type="presOf" srcId="{C7B99A3B-1139-4FD3-A0B1-2CBBD7D20D38}" destId="{BCC0D50B-60C6-42C2-B4FA-83C928A94A14}" srcOrd="0" destOrd="2" presId="urn:microsoft.com/office/officeart/2005/8/layout/vList5"/>
    <dgm:cxn modelId="{CD531DEE-55A8-4806-A699-FA1F0687321F}" srcId="{74D124A9-C9B6-41BB-BCCE-E9E19BADC593}" destId="{218ACF0E-B300-409D-8C12-78857D8D93FB}" srcOrd="1" destOrd="0" parTransId="{5AFD89E9-E2F9-4464-8D89-A51BB320A831}" sibTransId="{9948CDF2-B183-4B83-A3D2-4CE999513DF1}"/>
    <dgm:cxn modelId="{272232F7-ABA5-4053-80D3-323C7B5EE508}" type="presOf" srcId="{765AB22F-103B-4848-9611-CE109CFE11C8}" destId="{1D99C8CC-C50B-4180-AB68-B275CEA1F540}" srcOrd="0" destOrd="1" presId="urn:microsoft.com/office/officeart/2005/8/layout/vList5"/>
    <dgm:cxn modelId="{72E14C84-76DD-45C7-8E6A-DD0262DE61C6}" type="presParOf" srcId="{994ADE37-FD69-4EA2-AD7B-4A5921061CAE}" destId="{76624C8F-8763-4065-B3B6-AACA61279FE4}" srcOrd="0" destOrd="0" presId="urn:microsoft.com/office/officeart/2005/8/layout/vList5"/>
    <dgm:cxn modelId="{1FFF8887-C387-420C-A993-52B95C1D965E}" type="presParOf" srcId="{76624C8F-8763-4065-B3B6-AACA61279FE4}" destId="{49BC4F74-FD9C-4A26-B2B6-1EB778587413}" srcOrd="0" destOrd="0" presId="urn:microsoft.com/office/officeart/2005/8/layout/vList5"/>
    <dgm:cxn modelId="{E60D3F1E-F16E-4003-9385-0E046130C86D}" type="presParOf" srcId="{76624C8F-8763-4065-B3B6-AACA61279FE4}" destId="{9D929E8F-1B2B-4B53-9741-255149F59E31}" srcOrd="1" destOrd="0" presId="urn:microsoft.com/office/officeart/2005/8/layout/vList5"/>
    <dgm:cxn modelId="{81ADCE7E-3AAD-4DAD-B027-AA72E5FE1070}" type="presParOf" srcId="{994ADE37-FD69-4EA2-AD7B-4A5921061CAE}" destId="{5FC89CD7-F270-41FE-B744-30ABF09826DA}" srcOrd="1" destOrd="0" presId="urn:microsoft.com/office/officeart/2005/8/layout/vList5"/>
    <dgm:cxn modelId="{535F4173-886C-472A-81FC-CAB80A60752C}" type="presParOf" srcId="{994ADE37-FD69-4EA2-AD7B-4A5921061CAE}" destId="{3ACC6FE3-5E1E-406A-BEED-0EA85BF2C799}" srcOrd="2" destOrd="0" presId="urn:microsoft.com/office/officeart/2005/8/layout/vList5"/>
    <dgm:cxn modelId="{8E0F26D8-B483-4D20-9E47-C510D2E42111}" type="presParOf" srcId="{3ACC6FE3-5E1E-406A-BEED-0EA85BF2C799}" destId="{8FE6D856-0701-448F-ACFC-418705B117CE}" srcOrd="0" destOrd="0" presId="urn:microsoft.com/office/officeart/2005/8/layout/vList5"/>
    <dgm:cxn modelId="{00AE296E-715D-4DF5-AA66-691BAC242400}" type="presParOf" srcId="{3ACC6FE3-5E1E-406A-BEED-0EA85BF2C799}" destId="{1D99C8CC-C50B-4180-AB68-B275CEA1F540}" srcOrd="1" destOrd="0" presId="urn:microsoft.com/office/officeart/2005/8/layout/vList5"/>
    <dgm:cxn modelId="{3930162E-34CC-425D-8C27-328ECC7EC6ED}" type="presParOf" srcId="{994ADE37-FD69-4EA2-AD7B-4A5921061CAE}" destId="{0DAB2BBC-94C5-4D17-93EA-216CA3376EEA}" srcOrd="3" destOrd="0" presId="urn:microsoft.com/office/officeart/2005/8/layout/vList5"/>
    <dgm:cxn modelId="{2DE0071D-F919-403E-958F-B8DE34C5EBA9}" type="presParOf" srcId="{994ADE37-FD69-4EA2-AD7B-4A5921061CAE}" destId="{E0332D7F-EDF9-4047-80E6-9663526989E9}" srcOrd="4" destOrd="0" presId="urn:microsoft.com/office/officeart/2005/8/layout/vList5"/>
    <dgm:cxn modelId="{DE26A28C-A2E4-4236-87F9-D40489773D31}" type="presParOf" srcId="{E0332D7F-EDF9-4047-80E6-9663526989E9}" destId="{4E7ED8EC-0192-4D10-A01E-36DBB1D15685}" srcOrd="0" destOrd="0" presId="urn:microsoft.com/office/officeart/2005/8/layout/vList5"/>
    <dgm:cxn modelId="{F5B508CA-743C-4340-BDF6-3AC2AF7C5602}" type="presParOf" srcId="{E0332D7F-EDF9-4047-80E6-9663526989E9}" destId="{BCC0D50B-60C6-42C2-B4FA-83C928A94A1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8C11116-5EE7-4C13-A37A-DC2549BEF8F3}" type="doc">
      <dgm:prSet loTypeId="urn:microsoft.com/office/officeart/2005/8/layout/vList5" loCatId="list" qsTypeId="urn:microsoft.com/office/officeart/2005/8/quickstyle/simple1" qsCatId="simple" csTypeId="urn:microsoft.com/office/officeart/2005/8/colors/accent5_3" csCatId="accent5" phldr="1"/>
      <dgm:spPr/>
      <dgm:t>
        <a:bodyPr/>
        <a:lstStyle/>
        <a:p>
          <a:endParaRPr lang="en-US"/>
        </a:p>
      </dgm:t>
    </dgm:pt>
    <dgm:pt modelId="{7A4DAD93-09A0-44BF-94C3-5989D7FF9E7E}">
      <dgm:prSet phldrT="[Text]"/>
      <dgm:spPr/>
      <dgm:t>
        <a:bodyPr/>
        <a:lstStyle/>
        <a:p>
          <a:r>
            <a:rPr lang="en-US" dirty="0"/>
            <a:t>Purpose</a:t>
          </a:r>
        </a:p>
      </dgm:t>
    </dgm:pt>
    <dgm:pt modelId="{06073621-782A-42C9-9673-C53C14110941}" type="parTrans" cxnId="{2FD07387-1B3A-46C4-A84A-B82382159136}">
      <dgm:prSet/>
      <dgm:spPr/>
      <dgm:t>
        <a:bodyPr/>
        <a:lstStyle/>
        <a:p>
          <a:endParaRPr lang="en-US"/>
        </a:p>
      </dgm:t>
    </dgm:pt>
    <dgm:pt modelId="{576B5824-8A99-4CBB-B542-58C37666AC6D}" type="sibTrans" cxnId="{2FD07387-1B3A-46C4-A84A-B82382159136}">
      <dgm:prSet/>
      <dgm:spPr/>
      <dgm:t>
        <a:bodyPr/>
        <a:lstStyle/>
        <a:p>
          <a:endParaRPr lang="en-US"/>
        </a:p>
      </dgm:t>
    </dgm:pt>
    <dgm:pt modelId="{8F32E41D-1D5E-48AC-800E-2B8643EF23A9}">
      <dgm:prSet phldrT="[Text]"/>
      <dgm:spPr/>
      <dgm:t>
        <a:bodyPr/>
        <a:lstStyle/>
        <a:p>
          <a:r>
            <a:rPr lang="en-US" dirty="0"/>
            <a:t>Population</a:t>
          </a:r>
        </a:p>
      </dgm:t>
    </dgm:pt>
    <dgm:pt modelId="{B527764B-C445-4D24-8C43-1B00C2F04B93}" type="parTrans" cxnId="{C79A9227-F367-4609-9B84-95BB45404BB3}">
      <dgm:prSet/>
      <dgm:spPr/>
      <dgm:t>
        <a:bodyPr/>
        <a:lstStyle/>
        <a:p>
          <a:endParaRPr lang="en-US"/>
        </a:p>
      </dgm:t>
    </dgm:pt>
    <dgm:pt modelId="{153E2A05-54BF-4632-BEB9-FC3569087B35}" type="sibTrans" cxnId="{C79A9227-F367-4609-9B84-95BB45404BB3}">
      <dgm:prSet/>
      <dgm:spPr/>
      <dgm:t>
        <a:bodyPr/>
        <a:lstStyle/>
        <a:p>
          <a:endParaRPr lang="en-US"/>
        </a:p>
      </dgm:t>
    </dgm:pt>
    <dgm:pt modelId="{D9AD5F06-3F00-4B2C-9CAF-BE3A91E2EEE7}">
      <dgm:prSet phldrT="[Text]"/>
      <dgm:spPr/>
      <dgm:t>
        <a:bodyPr/>
        <a:lstStyle/>
        <a:p>
          <a:r>
            <a:rPr lang="en-US" dirty="0"/>
            <a:t>WIOA Youth: targets individuals ages 16-24</a:t>
          </a:r>
        </a:p>
      </dgm:t>
    </dgm:pt>
    <dgm:pt modelId="{9F28CFED-7D2C-42EA-B662-DA9DE9E9FD73}" type="parTrans" cxnId="{21E33642-A785-4829-B004-EC5C945A20C8}">
      <dgm:prSet/>
      <dgm:spPr/>
      <dgm:t>
        <a:bodyPr/>
        <a:lstStyle/>
        <a:p>
          <a:endParaRPr lang="en-US"/>
        </a:p>
      </dgm:t>
    </dgm:pt>
    <dgm:pt modelId="{6B76F084-D3B1-45BF-9F54-73FC8634A576}" type="sibTrans" cxnId="{21E33642-A785-4829-B004-EC5C945A20C8}">
      <dgm:prSet/>
      <dgm:spPr/>
      <dgm:t>
        <a:bodyPr/>
        <a:lstStyle/>
        <a:p>
          <a:endParaRPr lang="en-US"/>
        </a:p>
      </dgm:t>
    </dgm:pt>
    <dgm:pt modelId="{73AD8955-BEEF-4250-8A7A-DD8A70BA4D3B}">
      <dgm:prSet phldrT="[Text]"/>
      <dgm:spPr/>
      <dgm:t>
        <a:bodyPr/>
        <a:lstStyle/>
        <a:p>
          <a:endParaRPr lang="en-US" dirty="0"/>
        </a:p>
      </dgm:t>
    </dgm:pt>
    <dgm:pt modelId="{1A955CF6-35C4-49D0-A874-81665AC3FA64}" type="parTrans" cxnId="{010AF9CD-0ACE-48A4-AC34-996BC21483AE}">
      <dgm:prSet/>
      <dgm:spPr/>
      <dgm:t>
        <a:bodyPr/>
        <a:lstStyle/>
        <a:p>
          <a:endParaRPr lang="en-US"/>
        </a:p>
      </dgm:t>
    </dgm:pt>
    <dgm:pt modelId="{5332956D-4403-418C-8295-521D6CE5BCA8}" type="sibTrans" cxnId="{010AF9CD-0ACE-48A4-AC34-996BC21483AE}">
      <dgm:prSet/>
      <dgm:spPr/>
      <dgm:t>
        <a:bodyPr/>
        <a:lstStyle/>
        <a:p>
          <a:endParaRPr lang="en-US"/>
        </a:p>
      </dgm:t>
    </dgm:pt>
    <dgm:pt modelId="{74D124A9-C9B6-41BB-BCCE-E9E19BADC593}">
      <dgm:prSet phldrT="[Text]"/>
      <dgm:spPr/>
      <dgm:t>
        <a:bodyPr/>
        <a:lstStyle/>
        <a:p>
          <a:r>
            <a:rPr lang="en-US" dirty="0"/>
            <a:t>Partners</a:t>
          </a:r>
        </a:p>
      </dgm:t>
    </dgm:pt>
    <dgm:pt modelId="{3C039755-BB24-43FC-8100-C3D89C107290}" type="parTrans" cxnId="{79EA03A8-3C20-4832-BD1D-4860365D5B60}">
      <dgm:prSet/>
      <dgm:spPr/>
      <dgm:t>
        <a:bodyPr/>
        <a:lstStyle/>
        <a:p>
          <a:endParaRPr lang="en-US"/>
        </a:p>
      </dgm:t>
    </dgm:pt>
    <dgm:pt modelId="{F30331EF-7964-48C8-B11B-436F69C3B070}" type="sibTrans" cxnId="{79EA03A8-3C20-4832-BD1D-4860365D5B60}">
      <dgm:prSet/>
      <dgm:spPr/>
      <dgm:t>
        <a:bodyPr/>
        <a:lstStyle/>
        <a:p>
          <a:endParaRPr lang="en-US"/>
        </a:p>
      </dgm:t>
    </dgm:pt>
    <dgm:pt modelId="{DD3F9787-0D03-483F-831B-B3DA73959220}">
      <dgm:prSet phldrT="[Text]"/>
      <dgm:spPr/>
      <dgm:t>
        <a:bodyPr/>
        <a:lstStyle/>
        <a:p>
          <a:endParaRPr lang="en-US" dirty="0"/>
        </a:p>
      </dgm:t>
    </dgm:pt>
    <dgm:pt modelId="{8763FCCD-3848-442B-A12D-7EFB8E34AD9B}" type="parTrans" cxnId="{E780BE9E-2B26-47FC-A3FF-F5C654B7E80D}">
      <dgm:prSet/>
      <dgm:spPr/>
      <dgm:t>
        <a:bodyPr/>
        <a:lstStyle/>
        <a:p>
          <a:endParaRPr lang="en-US"/>
        </a:p>
      </dgm:t>
    </dgm:pt>
    <dgm:pt modelId="{A4B43882-0D93-459D-ACDE-8D83D0848B61}" type="sibTrans" cxnId="{E780BE9E-2B26-47FC-A3FF-F5C654B7E80D}">
      <dgm:prSet/>
      <dgm:spPr/>
      <dgm:t>
        <a:bodyPr/>
        <a:lstStyle/>
        <a:p>
          <a:endParaRPr lang="en-US"/>
        </a:p>
      </dgm:t>
    </dgm:pt>
    <dgm:pt modelId="{218ACF0E-B300-409D-8C12-78857D8D93FB}">
      <dgm:prSet phldrT="[Text]"/>
      <dgm:spPr/>
      <dgm:t>
        <a:bodyPr/>
        <a:lstStyle/>
        <a:p>
          <a:r>
            <a:rPr lang="en-US" dirty="0"/>
            <a:t>Tree Trust provides WIOA Youth services throughout suburban Hennepin County</a:t>
          </a:r>
        </a:p>
      </dgm:t>
    </dgm:pt>
    <dgm:pt modelId="{5AFD89E9-E2F9-4464-8D89-A51BB320A831}" type="parTrans" cxnId="{CD531DEE-55A8-4806-A699-FA1F0687321F}">
      <dgm:prSet/>
      <dgm:spPr/>
      <dgm:t>
        <a:bodyPr/>
        <a:lstStyle/>
        <a:p>
          <a:endParaRPr lang="en-US"/>
        </a:p>
      </dgm:t>
    </dgm:pt>
    <dgm:pt modelId="{9948CDF2-B183-4B83-A3D2-4CE999513DF1}" type="sibTrans" cxnId="{CD531DEE-55A8-4806-A699-FA1F0687321F}">
      <dgm:prSet/>
      <dgm:spPr/>
      <dgm:t>
        <a:bodyPr/>
        <a:lstStyle/>
        <a:p>
          <a:endParaRPr lang="en-US"/>
        </a:p>
      </dgm:t>
    </dgm:pt>
    <dgm:pt modelId="{6EBE97EE-4D51-4433-B44E-A2A462F4A632}">
      <dgm:prSet phldrT="[Text]"/>
      <dgm:spPr/>
      <dgm:t>
        <a:bodyPr/>
        <a:lstStyle/>
        <a:p>
          <a:r>
            <a:rPr lang="en-US" dirty="0"/>
            <a:t>WIOA Youth provides year round employment and training services to in school and out of school youth with an emphasis on high school drop out recovery and attainment of post-secondary credentials</a:t>
          </a:r>
        </a:p>
      </dgm:t>
    </dgm:pt>
    <dgm:pt modelId="{11956B33-5DEF-4006-97FD-3798D3770100}" type="parTrans" cxnId="{3E98EE70-3A0C-4E81-AAF2-462C47A48A29}">
      <dgm:prSet/>
      <dgm:spPr/>
    </dgm:pt>
    <dgm:pt modelId="{49B4F439-6CBB-446B-AC43-24CDD5CE897C}" type="sibTrans" cxnId="{3E98EE70-3A0C-4E81-AAF2-462C47A48A29}">
      <dgm:prSet/>
      <dgm:spPr/>
    </dgm:pt>
    <dgm:pt modelId="{606C6141-49AB-4BC6-9A55-3AB94B51D614}">
      <dgm:prSet phldrT="[Text]"/>
      <dgm:spPr/>
      <dgm:t>
        <a:bodyPr/>
        <a:lstStyle/>
        <a:p>
          <a:endParaRPr lang="en-US" dirty="0"/>
        </a:p>
      </dgm:t>
    </dgm:pt>
    <dgm:pt modelId="{5677D07F-7515-4209-82B8-5225B1D7277F}" type="parTrans" cxnId="{1EF14D00-D1F7-4367-8E0A-DE660F686D25}">
      <dgm:prSet/>
      <dgm:spPr/>
    </dgm:pt>
    <dgm:pt modelId="{C2E3A5D1-60B1-474C-AF8B-1A0999AEA7D1}" type="sibTrans" cxnId="{1EF14D00-D1F7-4367-8E0A-DE660F686D25}">
      <dgm:prSet/>
      <dgm:spPr/>
    </dgm:pt>
    <dgm:pt modelId="{BE33E8E3-0EA9-454C-B78D-832548474782}">
      <dgm:prSet phldrT="[Text]"/>
      <dgm:spPr/>
      <dgm:t>
        <a:bodyPr/>
        <a:lstStyle/>
        <a:p>
          <a:r>
            <a:rPr lang="en-US" dirty="0"/>
            <a:t>Out of School: an individual who is not attending any school and is one or more DEED identified barrier</a:t>
          </a:r>
        </a:p>
      </dgm:t>
    </dgm:pt>
    <dgm:pt modelId="{4925C8A0-2256-411A-8FE8-656C11324834}" type="parTrans" cxnId="{8F45F2DB-73F4-478F-B687-E605FF2CD280}">
      <dgm:prSet/>
      <dgm:spPr/>
    </dgm:pt>
    <dgm:pt modelId="{11D9F7FE-79AD-4914-8974-033D84638529}" type="sibTrans" cxnId="{8F45F2DB-73F4-478F-B687-E605FF2CD280}">
      <dgm:prSet/>
      <dgm:spPr/>
    </dgm:pt>
    <dgm:pt modelId="{B6506331-6DB5-4491-A756-5C186CF1890B}">
      <dgm:prSet phldrT="[Text]"/>
      <dgm:spPr/>
      <dgm:t>
        <a:bodyPr/>
        <a:lstStyle/>
        <a:p>
          <a:r>
            <a:rPr lang="en-US" dirty="0"/>
            <a:t>In School: must be low income and has one or more DEED identified barrier</a:t>
          </a:r>
        </a:p>
      </dgm:t>
    </dgm:pt>
    <dgm:pt modelId="{D5C7BBFA-5800-4783-B5DF-F40F52EBC514}" type="parTrans" cxnId="{6B448895-7F29-42AA-B995-FE112244B9D9}">
      <dgm:prSet/>
      <dgm:spPr/>
    </dgm:pt>
    <dgm:pt modelId="{95DAEDA2-3D05-4B06-B529-024427B5D56E}" type="sibTrans" cxnId="{6B448895-7F29-42AA-B995-FE112244B9D9}">
      <dgm:prSet/>
      <dgm:spPr/>
    </dgm:pt>
    <dgm:pt modelId="{F1DAB19E-0F6C-4430-B781-FE75BA57208D}">
      <dgm:prSet phldrT="[Text]"/>
      <dgm:spPr/>
      <dgm:t>
        <a:bodyPr/>
        <a:lstStyle/>
        <a:p>
          <a:r>
            <a:rPr lang="en-US" dirty="0"/>
            <a:t>Carver County provides services within Carver County</a:t>
          </a:r>
        </a:p>
      </dgm:t>
    </dgm:pt>
    <dgm:pt modelId="{EDCFB226-978A-4011-A714-B8AA5F54A662}" type="parTrans" cxnId="{9C70F7AD-0977-469F-8598-D0BD939AFBCD}">
      <dgm:prSet/>
      <dgm:spPr/>
    </dgm:pt>
    <dgm:pt modelId="{8DE187C4-9431-4AD0-8193-338D93F607D9}" type="sibTrans" cxnId="{9C70F7AD-0977-469F-8598-D0BD939AFBCD}">
      <dgm:prSet/>
      <dgm:spPr/>
    </dgm:pt>
    <dgm:pt modelId="{994ADE37-FD69-4EA2-AD7B-4A5921061CAE}" type="pres">
      <dgm:prSet presAssocID="{A8C11116-5EE7-4C13-A37A-DC2549BEF8F3}" presName="Name0" presStyleCnt="0">
        <dgm:presLayoutVars>
          <dgm:dir/>
          <dgm:animLvl val="lvl"/>
          <dgm:resizeHandles val="exact"/>
        </dgm:presLayoutVars>
      </dgm:prSet>
      <dgm:spPr/>
    </dgm:pt>
    <dgm:pt modelId="{76624C8F-8763-4065-B3B6-AACA61279FE4}" type="pres">
      <dgm:prSet presAssocID="{7A4DAD93-09A0-44BF-94C3-5989D7FF9E7E}" presName="linNode" presStyleCnt="0"/>
      <dgm:spPr/>
    </dgm:pt>
    <dgm:pt modelId="{49BC4F74-FD9C-4A26-B2B6-1EB778587413}" type="pres">
      <dgm:prSet presAssocID="{7A4DAD93-09A0-44BF-94C3-5989D7FF9E7E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9D929E8F-1B2B-4B53-9741-255149F59E31}" type="pres">
      <dgm:prSet presAssocID="{7A4DAD93-09A0-44BF-94C3-5989D7FF9E7E}" presName="descendantText" presStyleLbl="alignAccFollowNode1" presStyleIdx="0" presStyleCnt="3">
        <dgm:presLayoutVars>
          <dgm:bulletEnabled val="1"/>
        </dgm:presLayoutVars>
      </dgm:prSet>
      <dgm:spPr/>
    </dgm:pt>
    <dgm:pt modelId="{5FC89CD7-F270-41FE-B744-30ABF09826DA}" type="pres">
      <dgm:prSet presAssocID="{576B5824-8A99-4CBB-B542-58C37666AC6D}" presName="sp" presStyleCnt="0"/>
      <dgm:spPr/>
    </dgm:pt>
    <dgm:pt modelId="{3ACC6FE3-5E1E-406A-BEED-0EA85BF2C799}" type="pres">
      <dgm:prSet presAssocID="{8F32E41D-1D5E-48AC-800E-2B8643EF23A9}" presName="linNode" presStyleCnt="0"/>
      <dgm:spPr/>
    </dgm:pt>
    <dgm:pt modelId="{8FE6D856-0701-448F-ACFC-418705B117CE}" type="pres">
      <dgm:prSet presAssocID="{8F32E41D-1D5E-48AC-800E-2B8643EF23A9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1D99C8CC-C50B-4180-AB68-B275CEA1F540}" type="pres">
      <dgm:prSet presAssocID="{8F32E41D-1D5E-48AC-800E-2B8643EF23A9}" presName="descendantText" presStyleLbl="alignAccFollowNode1" presStyleIdx="1" presStyleCnt="3">
        <dgm:presLayoutVars>
          <dgm:bulletEnabled val="1"/>
        </dgm:presLayoutVars>
      </dgm:prSet>
      <dgm:spPr/>
    </dgm:pt>
    <dgm:pt modelId="{0DAB2BBC-94C5-4D17-93EA-216CA3376EEA}" type="pres">
      <dgm:prSet presAssocID="{153E2A05-54BF-4632-BEB9-FC3569087B35}" presName="sp" presStyleCnt="0"/>
      <dgm:spPr/>
    </dgm:pt>
    <dgm:pt modelId="{E0332D7F-EDF9-4047-80E6-9663526989E9}" type="pres">
      <dgm:prSet presAssocID="{74D124A9-C9B6-41BB-BCCE-E9E19BADC593}" presName="linNode" presStyleCnt="0"/>
      <dgm:spPr/>
    </dgm:pt>
    <dgm:pt modelId="{4E7ED8EC-0192-4D10-A01E-36DBB1D15685}" type="pres">
      <dgm:prSet presAssocID="{74D124A9-C9B6-41BB-BCCE-E9E19BADC593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BCC0D50B-60C6-42C2-B4FA-83C928A94A14}" type="pres">
      <dgm:prSet presAssocID="{74D124A9-C9B6-41BB-BCCE-E9E19BADC593}" presName="descendantText" presStyleLbl="alignAccFollowNode1" presStyleIdx="2" presStyleCnt="3" custLinFactNeighborY="-3476">
        <dgm:presLayoutVars>
          <dgm:bulletEnabled val="1"/>
        </dgm:presLayoutVars>
      </dgm:prSet>
      <dgm:spPr/>
    </dgm:pt>
  </dgm:ptLst>
  <dgm:cxnLst>
    <dgm:cxn modelId="{1EF14D00-D1F7-4367-8E0A-DE660F686D25}" srcId="{7A4DAD93-09A0-44BF-94C3-5989D7FF9E7E}" destId="{606C6141-49AB-4BC6-9A55-3AB94B51D614}" srcOrd="1" destOrd="0" parTransId="{5677D07F-7515-4209-82B8-5225B1D7277F}" sibTransId="{C2E3A5D1-60B1-474C-AF8B-1A0999AEA7D1}"/>
    <dgm:cxn modelId="{D5415F05-6721-4E9C-9D57-982ED61D08F5}" type="presOf" srcId="{6EBE97EE-4D51-4433-B44E-A2A462F4A632}" destId="{9D929E8F-1B2B-4B53-9741-255149F59E31}" srcOrd="0" destOrd="0" presId="urn:microsoft.com/office/officeart/2005/8/layout/vList5"/>
    <dgm:cxn modelId="{5ED8F50A-C408-40C3-A9D0-19A023D50FF0}" type="presOf" srcId="{73AD8955-BEEF-4250-8A7A-DD8A70BA4D3B}" destId="{1D99C8CC-C50B-4180-AB68-B275CEA1F540}" srcOrd="0" destOrd="3" presId="urn:microsoft.com/office/officeart/2005/8/layout/vList5"/>
    <dgm:cxn modelId="{A05CD410-B4A7-463F-B9DB-E366DCB723B6}" type="presOf" srcId="{218ACF0E-B300-409D-8C12-78857D8D93FB}" destId="{BCC0D50B-60C6-42C2-B4FA-83C928A94A14}" srcOrd="0" destOrd="1" presId="urn:microsoft.com/office/officeart/2005/8/layout/vList5"/>
    <dgm:cxn modelId="{B6086F21-3153-4F93-9E05-C59B52BD7051}" type="presOf" srcId="{BE33E8E3-0EA9-454C-B78D-832548474782}" destId="{1D99C8CC-C50B-4180-AB68-B275CEA1F540}" srcOrd="0" destOrd="1" presId="urn:microsoft.com/office/officeart/2005/8/layout/vList5"/>
    <dgm:cxn modelId="{C79A9227-F367-4609-9B84-95BB45404BB3}" srcId="{A8C11116-5EE7-4C13-A37A-DC2549BEF8F3}" destId="{8F32E41D-1D5E-48AC-800E-2B8643EF23A9}" srcOrd="1" destOrd="0" parTransId="{B527764B-C445-4D24-8C43-1B00C2F04B93}" sibTransId="{153E2A05-54BF-4632-BEB9-FC3569087B35}"/>
    <dgm:cxn modelId="{5E293035-0625-473C-834D-0C22B8932F62}" type="presOf" srcId="{7A4DAD93-09A0-44BF-94C3-5989D7FF9E7E}" destId="{49BC4F74-FD9C-4A26-B2B6-1EB778587413}" srcOrd="0" destOrd="0" presId="urn:microsoft.com/office/officeart/2005/8/layout/vList5"/>
    <dgm:cxn modelId="{4B481E42-70BD-4D21-A2EC-15B72AA3DD58}" type="presOf" srcId="{DD3F9787-0D03-483F-831B-B3DA73959220}" destId="{BCC0D50B-60C6-42C2-B4FA-83C928A94A14}" srcOrd="0" destOrd="0" presId="urn:microsoft.com/office/officeart/2005/8/layout/vList5"/>
    <dgm:cxn modelId="{21E33642-A785-4829-B004-EC5C945A20C8}" srcId="{8F32E41D-1D5E-48AC-800E-2B8643EF23A9}" destId="{D9AD5F06-3F00-4B2C-9CAF-BE3A91E2EEE7}" srcOrd="0" destOrd="0" parTransId="{9F28CFED-7D2C-42EA-B662-DA9DE9E9FD73}" sibTransId="{6B76F084-D3B1-45BF-9F54-73FC8634A576}"/>
    <dgm:cxn modelId="{3C333C69-A44A-40AD-981B-68B27C00B145}" type="presOf" srcId="{74D124A9-C9B6-41BB-BCCE-E9E19BADC593}" destId="{4E7ED8EC-0192-4D10-A01E-36DBB1D15685}" srcOrd="0" destOrd="0" presId="urn:microsoft.com/office/officeart/2005/8/layout/vList5"/>
    <dgm:cxn modelId="{D5D0E86A-9B0B-4BD6-B945-0734B398B48C}" type="presOf" srcId="{A8C11116-5EE7-4C13-A37A-DC2549BEF8F3}" destId="{994ADE37-FD69-4EA2-AD7B-4A5921061CAE}" srcOrd="0" destOrd="0" presId="urn:microsoft.com/office/officeart/2005/8/layout/vList5"/>
    <dgm:cxn modelId="{3E98EE70-3A0C-4E81-AAF2-462C47A48A29}" srcId="{7A4DAD93-09A0-44BF-94C3-5989D7FF9E7E}" destId="{6EBE97EE-4D51-4433-B44E-A2A462F4A632}" srcOrd="0" destOrd="0" parTransId="{11956B33-5DEF-4006-97FD-3798D3770100}" sibTransId="{49B4F439-6CBB-446B-AC43-24CDD5CE897C}"/>
    <dgm:cxn modelId="{74C0C281-0D0C-41A2-98FB-2EA2218498B4}" type="presOf" srcId="{D9AD5F06-3F00-4B2C-9CAF-BE3A91E2EEE7}" destId="{1D99C8CC-C50B-4180-AB68-B275CEA1F540}" srcOrd="0" destOrd="0" presId="urn:microsoft.com/office/officeart/2005/8/layout/vList5"/>
    <dgm:cxn modelId="{2FD07387-1B3A-46C4-A84A-B82382159136}" srcId="{A8C11116-5EE7-4C13-A37A-DC2549BEF8F3}" destId="{7A4DAD93-09A0-44BF-94C3-5989D7FF9E7E}" srcOrd="0" destOrd="0" parTransId="{06073621-782A-42C9-9673-C53C14110941}" sibTransId="{576B5824-8A99-4CBB-B542-58C37666AC6D}"/>
    <dgm:cxn modelId="{6B448895-7F29-42AA-B995-FE112244B9D9}" srcId="{D9AD5F06-3F00-4B2C-9CAF-BE3A91E2EEE7}" destId="{B6506331-6DB5-4491-A756-5C186CF1890B}" srcOrd="1" destOrd="0" parTransId="{D5C7BBFA-5800-4783-B5DF-F40F52EBC514}" sibTransId="{95DAEDA2-3D05-4B06-B529-024427B5D56E}"/>
    <dgm:cxn modelId="{E780BE9E-2B26-47FC-A3FF-F5C654B7E80D}" srcId="{74D124A9-C9B6-41BB-BCCE-E9E19BADC593}" destId="{DD3F9787-0D03-483F-831B-B3DA73959220}" srcOrd="0" destOrd="0" parTransId="{8763FCCD-3848-442B-A12D-7EFB8E34AD9B}" sibTransId="{A4B43882-0D93-459D-ACDE-8D83D0848B61}"/>
    <dgm:cxn modelId="{79EA03A8-3C20-4832-BD1D-4860365D5B60}" srcId="{A8C11116-5EE7-4C13-A37A-DC2549BEF8F3}" destId="{74D124A9-C9B6-41BB-BCCE-E9E19BADC593}" srcOrd="2" destOrd="0" parTransId="{3C039755-BB24-43FC-8100-C3D89C107290}" sibTransId="{F30331EF-7964-48C8-B11B-436F69C3B070}"/>
    <dgm:cxn modelId="{9C70F7AD-0977-469F-8598-D0BD939AFBCD}" srcId="{74D124A9-C9B6-41BB-BCCE-E9E19BADC593}" destId="{F1DAB19E-0F6C-4430-B781-FE75BA57208D}" srcOrd="2" destOrd="0" parTransId="{EDCFB226-978A-4011-A714-B8AA5F54A662}" sibTransId="{8DE187C4-9431-4AD0-8193-338D93F607D9}"/>
    <dgm:cxn modelId="{B82C0DB5-57A4-473F-ABD5-CF28DDD8819D}" type="presOf" srcId="{8F32E41D-1D5E-48AC-800E-2B8643EF23A9}" destId="{8FE6D856-0701-448F-ACFC-418705B117CE}" srcOrd="0" destOrd="0" presId="urn:microsoft.com/office/officeart/2005/8/layout/vList5"/>
    <dgm:cxn modelId="{F21A1FBD-3774-4643-89D1-FB126D5D3A78}" type="presOf" srcId="{F1DAB19E-0F6C-4430-B781-FE75BA57208D}" destId="{BCC0D50B-60C6-42C2-B4FA-83C928A94A14}" srcOrd="0" destOrd="2" presId="urn:microsoft.com/office/officeart/2005/8/layout/vList5"/>
    <dgm:cxn modelId="{010AF9CD-0ACE-48A4-AC34-996BC21483AE}" srcId="{8F32E41D-1D5E-48AC-800E-2B8643EF23A9}" destId="{73AD8955-BEEF-4250-8A7A-DD8A70BA4D3B}" srcOrd="1" destOrd="0" parTransId="{1A955CF6-35C4-49D0-A874-81665AC3FA64}" sibTransId="{5332956D-4403-418C-8295-521D6CE5BCA8}"/>
    <dgm:cxn modelId="{4BC125D6-4F1B-48A1-99DC-A3C1A3AD4853}" type="presOf" srcId="{606C6141-49AB-4BC6-9A55-3AB94B51D614}" destId="{9D929E8F-1B2B-4B53-9741-255149F59E31}" srcOrd="0" destOrd="1" presId="urn:microsoft.com/office/officeart/2005/8/layout/vList5"/>
    <dgm:cxn modelId="{8F45F2DB-73F4-478F-B687-E605FF2CD280}" srcId="{D9AD5F06-3F00-4B2C-9CAF-BE3A91E2EEE7}" destId="{BE33E8E3-0EA9-454C-B78D-832548474782}" srcOrd="0" destOrd="0" parTransId="{4925C8A0-2256-411A-8FE8-656C11324834}" sibTransId="{11D9F7FE-79AD-4914-8974-033D84638529}"/>
    <dgm:cxn modelId="{CD531DEE-55A8-4806-A699-FA1F0687321F}" srcId="{74D124A9-C9B6-41BB-BCCE-E9E19BADC593}" destId="{218ACF0E-B300-409D-8C12-78857D8D93FB}" srcOrd="1" destOrd="0" parTransId="{5AFD89E9-E2F9-4464-8D89-A51BB320A831}" sibTransId="{9948CDF2-B183-4B83-A3D2-4CE999513DF1}"/>
    <dgm:cxn modelId="{97F4E5FF-526E-4835-A0D9-588EB681CC88}" type="presOf" srcId="{B6506331-6DB5-4491-A756-5C186CF1890B}" destId="{1D99C8CC-C50B-4180-AB68-B275CEA1F540}" srcOrd="0" destOrd="2" presId="urn:microsoft.com/office/officeart/2005/8/layout/vList5"/>
    <dgm:cxn modelId="{72E14C84-76DD-45C7-8E6A-DD0262DE61C6}" type="presParOf" srcId="{994ADE37-FD69-4EA2-AD7B-4A5921061CAE}" destId="{76624C8F-8763-4065-B3B6-AACA61279FE4}" srcOrd="0" destOrd="0" presId="urn:microsoft.com/office/officeart/2005/8/layout/vList5"/>
    <dgm:cxn modelId="{1FFF8887-C387-420C-A993-52B95C1D965E}" type="presParOf" srcId="{76624C8F-8763-4065-B3B6-AACA61279FE4}" destId="{49BC4F74-FD9C-4A26-B2B6-1EB778587413}" srcOrd="0" destOrd="0" presId="urn:microsoft.com/office/officeart/2005/8/layout/vList5"/>
    <dgm:cxn modelId="{E60D3F1E-F16E-4003-9385-0E046130C86D}" type="presParOf" srcId="{76624C8F-8763-4065-B3B6-AACA61279FE4}" destId="{9D929E8F-1B2B-4B53-9741-255149F59E31}" srcOrd="1" destOrd="0" presId="urn:microsoft.com/office/officeart/2005/8/layout/vList5"/>
    <dgm:cxn modelId="{81ADCE7E-3AAD-4DAD-B027-AA72E5FE1070}" type="presParOf" srcId="{994ADE37-FD69-4EA2-AD7B-4A5921061CAE}" destId="{5FC89CD7-F270-41FE-B744-30ABF09826DA}" srcOrd="1" destOrd="0" presId="urn:microsoft.com/office/officeart/2005/8/layout/vList5"/>
    <dgm:cxn modelId="{535F4173-886C-472A-81FC-CAB80A60752C}" type="presParOf" srcId="{994ADE37-FD69-4EA2-AD7B-4A5921061CAE}" destId="{3ACC6FE3-5E1E-406A-BEED-0EA85BF2C799}" srcOrd="2" destOrd="0" presId="urn:microsoft.com/office/officeart/2005/8/layout/vList5"/>
    <dgm:cxn modelId="{8E0F26D8-B483-4D20-9E47-C510D2E42111}" type="presParOf" srcId="{3ACC6FE3-5E1E-406A-BEED-0EA85BF2C799}" destId="{8FE6D856-0701-448F-ACFC-418705B117CE}" srcOrd="0" destOrd="0" presId="urn:microsoft.com/office/officeart/2005/8/layout/vList5"/>
    <dgm:cxn modelId="{00AE296E-715D-4DF5-AA66-691BAC242400}" type="presParOf" srcId="{3ACC6FE3-5E1E-406A-BEED-0EA85BF2C799}" destId="{1D99C8CC-C50B-4180-AB68-B275CEA1F540}" srcOrd="1" destOrd="0" presId="urn:microsoft.com/office/officeart/2005/8/layout/vList5"/>
    <dgm:cxn modelId="{3930162E-34CC-425D-8C27-328ECC7EC6ED}" type="presParOf" srcId="{994ADE37-FD69-4EA2-AD7B-4A5921061CAE}" destId="{0DAB2BBC-94C5-4D17-93EA-216CA3376EEA}" srcOrd="3" destOrd="0" presId="urn:microsoft.com/office/officeart/2005/8/layout/vList5"/>
    <dgm:cxn modelId="{2DE0071D-F919-403E-958F-B8DE34C5EBA9}" type="presParOf" srcId="{994ADE37-FD69-4EA2-AD7B-4A5921061CAE}" destId="{E0332D7F-EDF9-4047-80E6-9663526989E9}" srcOrd="4" destOrd="0" presId="urn:microsoft.com/office/officeart/2005/8/layout/vList5"/>
    <dgm:cxn modelId="{DE26A28C-A2E4-4236-87F9-D40489773D31}" type="presParOf" srcId="{E0332D7F-EDF9-4047-80E6-9663526989E9}" destId="{4E7ED8EC-0192-4D10-A01E-36DBB1D15685}" srcOrd="0" destOrd="0" presId="urn:microsoft.com/office/officeart/2005/8/layout/vList5"/>
    <dgm:cxn modelId="{F5B508CA-743C-4340-BDF6-3AC2AF7C5602}" type="presParOf" srcId="{E0332D7F-EDF9-4047-80E6-9663526989E9}" destId="{BCC0D50B-60C6-42C2-B4FA-83C928A94A1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8C11116-5EE7-4C13-A37A-DC2549BEF8F3}" type="doc">
      <dgm:prSet loTypeId="urn:microsoft.com/office/officeart/2005/8/layout/vList5" loCatId="list" qsTypeId="urn:microsoft.com/office/officeart/2005/8/quickstyle/simple1" qsCatId="simple" csTypeId="urn:microsoft.com/office/officeart/2005/8/colors/accent5_3" csCatId="accent5" phldr="1"/>
      <dgm:spPr/>
      <dgm:t>
        <a:bodyPr/>
        <a:lstStyle/>
        <a:p>
          <a:endParaRPr lang="en-US"/>
        </a:p>
      </dgm:t>
    </dgm:pt>
    <dgm:pt modelId="{7A4DAD93-09A0-44BF-94C3-5989D7FF9E7E}">
      <dgm:prSet phldrT="[Text]"/>
      <dgm:spPr/>
      <dgm:t>
        <a:bodyPr/>
        <a:lstStyle/>
        <a:p>
          <a:r>
            <a:rPr lang="en-US" dirty="0"/>
            <a:t>Purpose</a:t>
          </a:r>
        </a:p>
      </dgm:t>
    </dgm:pt>
    <dgm:pt modelId="{06073621-782A-42C9-9673-C53C14110941}" type="parTrans" cxnId="{2FD07387-1B3A-46C4-A84A-B82382159136}">
      <dgm:prSet/>
      <dgm:spPr/>
      <dgm:t>
        <a:bodyPr/>
        <a:lstStyle/>
        <a:p>
          <a:endParaRPr lang="en-US"/>
        </a:p>
      </dgm:t>
    </dgm:pt>
    <dgm:pt modelId="{576B5824-8A99-4CBB-B542-58C37666AC6D}" type="sibTrans" cxnId="{2FD07387-1B3A-46C4-A84A-B82382159136}">
      <dgm:prSet/>
      <dgm:spPr/>
      <dgm:t>
        <a:bodyPr/>
        <a:lstStyle/>
        <a:p>
          <a:endParaRPr lang="en-US"/>
        </a:p>
      </dgm:t>
    </dgm:pt>
    <dgm:pt modelId="{8F32E41D-1D5E-48AC-800E-2B8643EF23A9}">
      <dgm:prSet phldrT="[Text]"/>
      <dgm:spPr/>
      <dgm:t>
        <a:bodyPr/>
        <a:lstStyle/>
        <a:p>
          <a:r>
            <a:rPr lang="en-US" dirty="0"/>
            <a:t>Population</a:t>
          </a:r>
        </a:p>
      </dgm:t>
    </dgm:pt>
    <dgm:pt modelId="{B527764B-C445-4D24-8C43-1B00C2F04B93}" type="parTrans" cxnId="{C79A9227-F367-4609-9B84-95BB45404BB3}">
      <dgm:prSet/>
      <dgm:spPr/>
      <dgm:t>
        <a:bodyPr/>
        <a:lstStyle/>
        <a:p>
          <a:endParaRPr lang="en-US"/>
        </a:p>
      </dgm:t>
    </dgm:pt>
    <dgm:pt modelId="{153E2A05-54BF-4632-BEB9-FC3569087B35}" type="sibTrans" cxnId="{C79A9227-F367-4609-9B84-95BB45404BB3}">
      <dgm:prSet/>
      <dgm:spPr/>
      <dgm:t>
        <a:bodyPr/>
        <a:lstStyle/>
        <a:p>
          <a:endParaRPr lang="en-US"/>
        </a:p>
      </dgm:t>
    </dgm:pt>
    <dgm:pt modelId="{D9AD5F06-3F00-4B2C-9CAF-BE3A91E2EEE7}">
      <dgm:prSet phldrT="[Text]"/>
      <dgm:spPr/>
      <dgm:t>
        <a:bodyPr/>
        <a:lstStyle/>
        <a:p>
          <a:r>
            <a:rPr lang="en-US" dirty="0"/>
            <a:t>Low income and at-risk youth ages 14-24 who lack academic and “applied skills” considered critical for current and future workplace needs</a:t>
          </a:r>
        </a:p>
      </dgm:t>
    </dgm:pt>
    <dgm:pt modelId="{9F28CFED-7D2C-42EA-B662-DA9DE9E9FD73}" type="parTrans" cxnId="{21E33642-A785-4829-B004-EC5C945A20C8}">
      <dgm:prSet/>
      <dgm:spPr/>
      <dgm:t>
        <a:bodyPr/>
        <a:lstStyle/>
        <a:p>
          <a:endParaRPr lang="en-US"/>
        </a:p>
      </dgm:t>
    </dgm:pt>
    <dgm:pt modelId="{6B76F084-D3B1-45BF-9F54-73FC8634A576}" type="sibTrans" cxnId="{21E33642-A785-4829-B004-EC5C945A20C8}">
      <dgm:prSet/>
      <dgm:spPr/>
      <dgm:t>
        <a:bodyPr/>
        <a:lstStyle/>
        <a:p>
          <a:endParaRPr lang="en-US"/>
        </a:p>
      </dgm:t>
    </dgm:pt>
    <dgm:pt modelId="{74D124A9-C9B6-41BB-BCCE-E9E19BADC593}">
      <dgm:prSet phldrT="[Text]"/>
      <dgm:spPr/>
      <dgm:t>
        <a:bodyPr/>
        <a:lstStyle/>
        <a:p>
          <a:r>
            <a:rPr lang="en-US" dirty="0"/>
            <a:t>Partners</a:t>
          </a:r>
        </a:p>
      </dgm:t>
    </dgm:pt>
    <dgm:pt modelId="{3C039755-BB24-43FC-8100-C3D89C107290}" type="parTrans" cxnId="{79EA03A8-3C20-4832-BD1D-4860365D5B60}">
      <dgm:prSet/>
      <dgm:spPr/>
      <dgm:t>
        <a:bodyPr/>
        <a:lstStyle/>
        <a:p>
          <a:endParaRPr lang="en-US"/>
        </a:p>
      </dgm:t>
    </dgm:pt>
    <dgm:pt modelId="{F30331EF-7964-48C8-B11B-436F69C3B070}" type="sibTrans" cxnId="{79EA03A8-3C20-4832-BD1D-4860365D5B60}">
      <dgm:prSet/>
      <dgm:spPr/>
      <dgm:t>
        <a:bodyPr/>
        <a:lstStyle/>
        <a:p>
          <a:endParaRPr lang="en-US"/>
        </a:p>
      </dgm:t>
    </dgm:pt>
    <dgm:pt modelId="{DD3F9787-0D03-483F-831B-B3DA73959220}">
      <dgm:prSet phldrT="[Text]"/>
      <dgm:spPr/>
      <dgm:t>
        <a:bodyPr/>
        <a:lstStyle/>
        <a:p>
          <a:endParaRPr lang="en-US" dirty="0"/>
        </a:p>
      </dgm:t>
    </dgm:pt>
    <dgm:pt modelId="{8763FCCD-3848-442B-A12D-7EFB8E34AD9B}" type="parTrans" cxnId="{E780BE9E-2B26-47FC-A3FF-F5C654B7E80D}">
      <dgm:prSet/>
      <dgm:spPr/>
      <dgm:t>
        <a:bodyPr/>
        <a:lstStyle/>
        <a:p>
          <a:endParaRPr lang="en-US"/>
        </a:p>
      </dgm:t>
    </dgm:pt>
    <dgm:pt modelId="{A4B43882-0D93-459D-ACDE-8D83D0848B61}" type="sibTrans" cxnId="{E780BE9E-2B26-47FC-A3FF-F5C654B7E80D}">
      <dgm:prSet/>
      <dgm:spPr/>
      <dgm:t>
        <a:bodyPr/>
        <a:lstStyle/>
        <a:p>
          <a:endParaRPr lang="en-US"/>
        </a:p>
      </dgm:t>
    </dgm:pt>
    <dgm:pt modelId="{218ACF0E-B300-409D-8C12-78857D8D93FB}">
      <dgm:prSet phldrT="[Text]"/>
      <dgm:spPr/>
      <dgm:t>
        <a:bodyPr/>
        <a:lstStyle/>
        <a:p>
          <a:r>
            <a:rPr lang="en-US" dirty="0"/>
            <a:t> </a:t>
          </a:r>
          <a:r>
            <a:rPr lang="en-US" dirty="0" err="1"/>
            <a:t>BrookLynk</a:t>
          </a:r>
          <a:r>
            <a:rPr lang="en-US" dirty="0"/>
            <a:t> provides services in Brooklyn Park &amp; Brooklyn Center</a:t>
          </a:r>
        </a:p>
      </dgm:t>
    </dgm:pt>
    <dgm:pt modelId="{5AFD89E9-E2F9-4464-8D89-A51BB320A831}" type="parTrans" cxnId="{CD531DEE-55A8-4806-A699-FA1F0687321F}">
      <dgm:prSet/>
      <dgm:spPr/>
      <dgm:t>
        <a:bodyPr/>
        <a:lstStyle/>
        <a:p>
          <a:endParaRPr lang="en-US"/>
        </a:p>
      </dgm:t>
    </dgm:pt>
    <dgm:pt modelId="{9948CDF2-B183-4B83-A3D2-4CE999513DF1}" type="sibTrans" cxnId="{CD531DEE-55A8-4806-A699-FA1F0687321F}">
      <dgm:prSet/>
      <dgm:spPr/>
      <dgm:t>
        <a:bodyPr/>
        <a:lstStyle/>
        <a:p>
          <a:endParaRPr lang="en-US"/>
        </a:p>
      </dgm:t>
    </dgm:pt>
    <dgm:pt modelId="{6EBE97EE-4D51-4433-B44E-A2A462F4A632}">
      <dgm:prSet phldrT="[Text]"/>
      <dgm:spPr/>
      <dgm:t>
        <a:bodyPr/>
        <a:lstStyle/>
        <a:p>
          <a:r>
            <a:rPr lang="en-US" dirty="0"/>
            <a:t>The MN Youth Program provides youth with hands-on opportunities to apply essential skills such as inquiry, technology, STEM, decision making, interacting with others and positive attitudes/behaviors.</a:t>
          </a:r>
        </a:p>
      </dgm:t>
    </dgm:pt>
    <dgm:pt modelId="{11956B33-5DEF-4006-97FD-3798D3770100}" type="parTrans" cxnId="{3E98EE70-3A0C-4E81-AAF2-462C47A48A29}">
      <dgm:prSet/>
      <dgm:spPr/>
    </dgm:pt>
    <dgm:pt modelId="{49B4F439-6CBB-446B-AC43-24CDD5CE897C}" type="sibTrans" cxnId="{3E98EE70-3A0C-4E81-AAF2-462C47A48A29}">
      <dgm:prSet/>
      <dgm:spPr/>
    </dgm:pt>
    <dgm:pt modelId="{A46099F4-13B9-4165-88DD-1D2EF0BF3654}">
      <dgm:prSet phldrT="[Text]"/>
      <dgm:spPr/>
      <dgm:t>
        <a:bodyPr/>
        <a:lstStyle/>
        <a:p>
          <a:r>
            <a:rPr lang="en-US" dirty="0"/>
            <a:t>Tree Trust provides services in the remainder of suburban Hennepin County</a:t>
          </a:r>
        </a:p>
      </dgm:t>
    </dgm:pt>
    <dgm:pt modelId="{E205E517-2145-4DF5-8670-5AAC511BF6AE}" type="parTrans" cxnId="{3DCF4ECF-DA50-4504-A69E-1EFEA0D2FCFE}">
      <dgm:prSet/>
      <dgm:spPr/>
    </dgm:pt>
    <dgm:pt modelId="{3C7BA2D5-6D3A-4FEE-9D47-24649D1720A2}" type="sibTrans" cxnId="{3DCF4ECF-DA50-4504-A69E-1EFEA0D2FCFE}">
      <dgm:prSet/>
      <dgm:spPr/>
    </dgm:pt>
    <dgm:pt modelId="{463DD476-16DD-4FFE-864E-BBC1C041E873}">
      <dgm:prSet phldrT="[Text]"/>
      <dgm:spPr/>
      <dgm:t>
        <a:bodyPr/>
        <a:lstStyle/>
        <a:p>
          <a:r>
            <a:rPr lang="en-US" dirty="0"/>
            <a:t>Carver County provides services within Carver County</a:t>
          </a:r>
        </a:p>
      </dgm:t>
    </dgm:pt>
    <dgm:pt modelId="{EAD86F40-7FFA-48D3-968A-334E5C235FBC}" type="parTrans" cxnId="{EBF5AB57-0020-4F55-88F4-906491C45415}">
      <dgm:prSet/>
      <dgm:spPr/>
    </dgm:pt>
    <dgm:pt modelId="{1C58EC63-C70C-4D0F-A8A4-BAE3F51A466F}" type="sibTrans" cxnId="{EBF5AB57-0020-4F55-88F4-906491C45415}">
      <dgm:prSet/>
      <dgm:spPr/>
    </dgm:pt>
    <dgm:pt modelId="{994ADE37-FD69-4EA2-AD7B-4A5921061CAE}" type="pres">
      <dgm:prSet presAssocID="{A8C11116-5EE7-4C13-A37A-DC2549BEF8F3}" presName="Name0" presStyleCnt="0">
        <dgm:presLayoutVars>
          <dgm:dir/>
          <dgm:animLvl val="lvl"/>
          <dgm:resizeHandles val="exact"/>
        </dgm:presLayoutVars>
      </dgm:prSet>
      <dgm:spPr/>
    </dgm:pt>
    <dgm:pt modelId="{76624C8F-8763-4065-B3B6-AACA61279FE4}" type="pres">
      <dgm:prSet presAssocID="{7A4DAD93-09A0-44BF-94C3-5989D7FF9E7E}" presName="linNode" presStyleCnt="0"/>
      <dgm:spPr/>
    </dgm:pt>
    <dgm:pt modelId="{49BC4F74-FD9C-4A26-B2B6-1EB778587413}" type="pres">
      <dgm:prSet presAssocID="{7A4DAD93-09A0-44BF-94C3-5989D7FF9E7E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9D929E8F-1B2B-4B53-9741-255149F59E31}" type="pres">
      <dgm:prSet presAssocID="{7A4DAD93-09A0-44BF-94C3-5989D7FF9E7E}" presName="descendantText" presStyleLbl="alignAccFollowNode1" presStyleIdx="0" presStyleCnt="3">
        <dgm:presLayoutVars>
          <dgm:bulletEnabled val="1"/>
        </dgm:presLayoutVars>
      </dgm:prSet>
      <dgm:spPr/>
    </dgm:pt>
    <dgm:pt modelId="{5FC89CD7-F270-41FE-B744-30ABF09826DA}" type="pres">
      <dgm:prSet presAssocID="{576B5824-8A99-4CBB-B542-58C37666AC6D}" presName="sp" presStyleCnt="0"/>
      <dgm:spPr/>
    </dgm:pt>
    <dgm:pt modelId="{3ACC6FE3-5E1E-406A-BEED-0EA85BF2C799}" type="pres">
      <dgm:prSet presAssocID="{8F32E41D-1D5E-48AC-800E-2B8643EF23A9}" presName="linNode" presStyleCnt="0"/>
      <dgm:spPr/>
    </dgm:pt>
    <dgm:pt modelId="{8FE6D856-0701-448F-ACFC-418705B117CE}" type="pres">
      <dgm:prSet presAssocID="{8F32E41D-1D5E-48AC-800E-2B8643EF23A9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1D99C8CC-C50B-4180-AB68-B275CEA1F540}" type="pres">
      <dgm:prSet presAssocID="{8F32E41D-1D5E-48AC-800E-2B8643EF23A9}" presName="descendantText" presStyleLbl="alignAccFollowNode1" presStyleIdx="1" presStyleCnt="3" custLinFactNeighborY="0">
        <dgm:presLayoutVars>
          <dgm:bulletEnabled val="1"/>
        </dgm:presLayoutVars>
      </dgm:prSet>
      <dgm:spPr/>
    </dgm:pt>
    <dgm:pt modelId="{0DAB2BBC-94C5-4D17-93EA-216CA3376EEA}" type="pres">
      <dgm:prSet presAssocID="{153E2A05-54BF-4632-BEB9-FC3569087B35}" presName="sp" presStyleCnt="0"/>
      <dgm:spPr/>
    </dgm:pt>
    <dgm:pt modelId="{E0332D7F-EDF9-4047-80E6-9663526989E9}" type="pres">
      <dgm:prSet presAssocID="{74D124A9-C9B6-41BB-BCCE-E9E19BADC593}" presName="linNode" presStyleCnt="0"/>
      <dgm:spPr/>
    </dgm:pt>
    <dgm:pt modelId="{4E7ED8EC-0192-4D10-A01E-36DBB1D15685}" type="pres">
      <dgm:prSet presAssocID="{74D124A9-C9B6-41BB-BCCE-E9E19BADC593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BCC0D50B-60C6-42C2-B4FA-83C928A94A14}" type="pres">
      <dgm:prSet presAssocID="{74D124A9-C9B6-41BB-BCCE-E9E19BADC593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D5415F05-6721-4E9C-9D57-982ED61D08F5}" type="presOf" srcId="{6EBE97EE-4D51-4433-B44E-A2A462F4A632}" destId="{9D929E8F-1B2B-4B53-9741-255149F59E31}" srcOrd="0" destOrd="0" presId="urn:microsoft.com/office/officeart/2005/8/layout/vList5"/>
    <dgm:cxn modelId="{A05CD410-B4A7-463F-B9DB-E366DCB723B6}" type="presOf" srcId="{218ACF0E-B300-409D-8C12-78857D8D93FB}" destId="{BCC0D50B-60C6-42C2-B4FA-83C928A94A14}" srcOrd="0" destOrd="1" presId="urn:microsoft.com/office/officeart/2005/8/layout/vList5"/>
    <dgm:cxn modelId="{C79A9227-F367-4609-9B84-95BB45404BB3}" srcId="{A8C11116-5EE7-4C13-A37A-DC2549BEF8F3}" destId="{8F32E41D-1D5E-48AC-800E-2B8643EF23A9}" srcOrd="1" destOrd="0" parTransId="{B527764B-C445-4D24-8C43-1B00C2F04B93}" sibTransId="{153E2A05-54BF-4632-BEB9-FC3569087B35}"/>
    <dgm:cxn modelId="{5E293035-0625-473C-834D-0C22B8932F62}" type="presOf" srcId="{7A4DAD93-09A0-44BF-94C3-5989D7FF9E7E}" destId="{49BC4F74-FD9C-4A26-B2B6-1EB778587413}" srcOrd="0" destOrd="0" presId="urn:microsoft.com/office/officeart/2005/8/layout/vList5"/>
    <dgm:cxn modelId="{4B481E42-70BD-4D21-A2EC-15B72AA3DD58}" type="presOf" srcId="{DD3F9787-0D03-483F-831B-B3DA73959220}" destId="{BCC0D50B-60C6-42C2-B4FA-83C928A94A14}" srcOrd="0" destOrd="0" presId="urn:microsoft.com/office/officeart/2005/8/layout/vList5"/>
    <dgm:cxn modelId="{21E33642-A785-4829-B004-EC5C945A20C8}" srcId="{8F32E41D-1D5E-48AC-800E-2B8643EF23A9}" destId="{D9AD5F06-3F00-4B2C-9CAF-BE3A91E2EEE7}" srcOrd="0" destOrd="0" parTransId="{9F28CFED-7D2C-42EA-B662-DA9DE9E9FD73}" sibTransId="{6B76F084-D3B1-45BF-9F54-73FC8634A576}"/>
    <dgm:cxn modelId="{3C333C69-A44A-40AD-981B-68B27C00B145}" type="presOf" srcId="{74D124A9-C9B6-41BB-BCCE-E9E19BADC593}" destId="{4E7ED8EC-0192-4D10-A01E-36DBB1D15685}" srcOrd="0" destOrd="0" presId="urn:microsoft.com/office/officeart/2005/8/layout/vList5"/>
    <dgm:cxn modelId="{D5D0E86A-9B0B-4BD6-B945-0734B398B48C}" type="presOf" srcId="{A8C11116-5EE7-4C13-A37A-DC2549BEF8F3}" destId="{994ADE37-FD69-4EA2-AD7B-4A5921061CAE}" srcOrd="0" destOrd="0" presId="urn:microsoft.com/office/officeart/2005/8/layout/vList5"/>
    <dgm:cxn modelId="{3E98EE70-3A0C-4E81-AAF2-462C47A48A29}" srcId="{7A4DAD93-09A0-44BF-94C3-5989D7FF9E7E}" destId="{6EBE97EE-4D51-4433-B44E-A2A462F4A632}" srcOrd="0" destOrd="0" parTransId="{11956B33-5DEF-4006-97FD-3798D3770100}" sibTransId="{49B4F439-6CBB-446B-AC43-24CDD5CE897C}"/>
    <dgm:cxn modelId="{DC52E172-E71C-4EA7-ADDB-56AD958A0A51}" type="presOf" srcId="{463DD476-16DD-4FFE-864E-BBC1C041E873}" destId="{BCC0D50B-60C6-42C2-B4FA-83C928A94A14}" srcOrd="0" destOrd="3" presId="urn:microsoft.com/office/officeart/2005/8/layout/vList5"/>
    <dgm:cxn modelId="{EBF5AB57-0020-4F55-88F4-906491C45415}" srcId="{74D124A9-C9B6-41BB-BCCE-E9E19BADC593}" destId="{463DD476-16DD-4FFE-864E-BBC1C041E873}" srcOrd="3" destOrd="0" parTransId="{EAD86F40-7FFA-48D3-968A-334E5C235FBC}" sibTransId="{1C58EC63-C70C-4D0F-A8A4-BAE3F51A466F}"/>
    <dgm:cxn modelId="{74C0C281-0D0C-41A2-98FB-2EA2218498B4}" type="presOf" srcId="{D9AD5F06-3F00-4B2C-9CAF-BE3A91E2EEE7}" destId="{1D99C8CC-C50B-4180-AB68-B275CEA1F540}" srcOrd="0" destOrd="0" presId="urn:microsoft.com/office/officeart/2005/8/layout/vList5"/>
    <dgm:cxn modelId="{2FD07387-1B3A-46C4-A84A-B82382159136}" srcId="{A8C11116-5EE7-4C13-A37A-DC2549BEF8F3}" destId="{7A4DAD93-09A0-44BF-94C3-5989D7FF9E7E}" srcOrd="0" destOrd="0" parTransId="{06073621-782A-42C9-9673-C53C14110941}" sibTransId="{576B5824-8A99-4CBB-B542-58C37666AC6D}"/>
    <dgm:cxn modelId="{E780BE9E-2B26-47FC-A3FF-F5C654B7E80D}" srcId="{74D124A9-C9B6-41BB-BCCE-E9E19BADC593}" destId="{DD3F9787-0D03-483F-831B-B3DA73959220}" srcOrd="0" destOrd="0" parTransId="{8763FCCD-3848-442B-A12D-7EFB8E34AD9B}" sibTransId="{A4B43882-0D93-459D-ACDE-8D83D0848B61}"/>
    <dgm:cxn modelId="{79EA03A8-3C20-4832-BD1D-4860365D5B60}" srcId="{A8C11116-5EE7-4C13-A37A-DC2549BEF8F3}" destId="{74D124A9-C9B6-41BB-BCCE-E9E19BADC593}" srcOrd="2" destOrd="0" parTransId="{3C039755-BB24-43FC-8100-C3D89C107290}" sibTransId="{F30331EF-7964-48C8-B11B-436F69C3B070}"/>
    <dgm:cxn modelId="{B82C0DB5-57A4-473F-ABD5-CF28DDD8819D}" type="presOf" srcId="{8F32E41D-1D5E-48AC-800E-2B8643EF23A9}" destId="{8FE6D856-0701-448F-ACFC-418705B117CE}" srcOrd="0" destOrd="0" presId="urn:microsoft.com/office/officeart/2005/8/layout/vList5"/>
    <dgm:cxn modelId="{3DCF4ECF-DA50-4504-A69E-1EFEA0D2FCFE}" srcId="{74D124A9-C9B6-41BB-BCCE-E9E19BADC593}" destId="{A46099F4-13B9-4165-88DD-1D2EF0BF3654}" srcOrd="2" destOrd="0" parTransId="{E205E517-2145-4DF5-8670-5AAC511BF6AE}" sibTransId="{3C7BA2D5-6D3A-4FEE-9D47-24649D1720A2}"/>
    <dgm:cxn modelId="{CD531DEE-55A8-4806-A699-FA1F0687321F}" srcId="{74D124A9-C9B6-41BB-BCCE-E9E19BADC593}" destId="{218ACF0E-B300-409D-8C12-78857D8D93FB}" srcOrd="1" destOrd="0" parTransId="{5AFD89E9-E2F9-4464-8D89-A51BB320A831}" sibTransId="{9948CDF2-B183-4B83-A3D2-4CE999513DF1}"/>
    <dgm:cxn modelId="{26E39CF3-719A-433A-A3EC-F70E4ED09618}" type="presOf" srcId="{A46099F4-13B9-4165-88DD-1D2EF0BF3654}" destId="{BCC0D50B-60C6-42C2-B4FA-83C928A94A14}" srcOrd="0" destOrd="2" presId="urn:microsoft.com/office/officeart/2005/8/layout/vList5"/>
    <dgm:cxn modelId="{72E14C84-76DD-45C7-8E6A-DD0262DE61C6}" type="presParOf" srcId="{994ADE37-FD69-4EA2-AD7B-4A5921061CAE}" destId="{76624C8F-8763-4065-B3B6-AACA61279FE4}" srcOrd="0" destOrd="0" presId="urn:microsoft.com/office/officeart/2005/8/layout/vList5"/>
    <dgm:cxn modelId="{1FFF8887-C387-420C-A993-52B95C1D965E}" type="presParOf" srcId="{76624C8F-8763-4065-B3B6-AACA61279FE4}" destId="{49BC4F74-FD9C-4A26-B2B6-1EB778587413}" srcOrd="0" destOrd="0" presId="urn:microsoft.com/office/officeart/2005/8/layout/vList5"/>
    <dgm:cxn modelId="{E60D3F1E-F16E-4003-9385-0E046130C86D}" type="presParOf" srcId="{76624C8F-8763-4065-B3B6-AACA61279FE4}" destId="{9D929E8F-1B2B-4B53-9741-255149F59E31}" srcOrd="1" destOrd="0" presId="urn:microsoft.com/office/officeart/2005/8/layout/vList5"/>
    <dgm:cxn modelId="{81ADCE7E-3AAD-4DAD-B027-AA72E5FE1070}" type="presParOf" srcId="{994ADE37-FD69-4EA2-AD7B-4A5921061CAE}" destId="{5FC89CD7-F270-41FE-B744-30ABF09826DA}" srcOrd="1" destOrd="0" presId="urn:microsoft.com/office/officeart/2005/8/layout/vList5"/>
    <dgm:cxn modelId="{535F4173-886C-472A-81FC-CAB80A60752C}" type="presParOf" srcId="{994ADE37-FD69-4EA2-AD7B-4A5921061CAE}" destId="{3ACC6FE3-5E1E-406A-BEED-0EA85BF2C799}" srcOrd="2" destOrd="0" presId="urn:microsoft.com/office/officeart/2005/8/layout/vList5"/>
    <dgm:cxn modelId="{8E0F26D8-B483-4D20-9E47-C510D2E42111}" type="presParOf" srcId="{3ACC6FE3-5E1E-406A-BEED-0EA85BF2C799}" destId="{8FE6D856-0701-448F-ACFC-418705B117CE}" srcOrd="0" destOrd="0" presId="urn:microsoft.com/office/officeart/2005/8/layout/vList5"/>
    <dgm:cxn modelId="{00AE296E-715D-4DF5-AA66-691BAC242400}" type="presParOf" srcId="{3ACC6FE3-5E1E-406A-BEED-0EA85BF2C799}" destId="{1D99C8CC-C50B-4180-AB68-B275CEA1F540}" srcOrd="1" destOrd="0" presId="urn:microsoft.com/office/officeart/2005/8/layout/vList5"/>
    <dgm:cxn modelId="{3930162E-34CC-425D-8C27-328ECC7EC6ED}" type="presParOf" srcId="{994ADE37-FD69-4EA2-AD7B-4A5921061CAE}" destId="{0DAB2BBC-94C5-4D17-93EA-216CA3376EEA}" srcOrd="3" destOrd="0" presId="urn:microsoft.com/office/officeart/2005/8/layout/vList5"/>
    <dgm:cxn modelId="{2DE0071D-F919-403E-958F-B8DE34C5EBA9}" type="presParOf" srcId="{994ADE37-FD69-4EA2-AD7B-4A5921061CAE}" destId="{E0332D7F-EDF9-4047-80E6-9663526989E9}" srcOrd="4" destOrd="0" presId="urn:microsoft.com/office/officeart/2005/8/layout/vList5"/>
    <dgm:cxn modelId="{DE26A28C-A2E4-4236-87F9-D40489773D31}" type="presParOf" srcId="{E0332D7F-EDF9-4047-80E6-9663526989E9}" destId="{4E7ED8EC-0192-4D10-A01E-36DBB1D15685}" srcOrd="0" destOrd="0" presId="urn:microsoft.com/office/officeart/2005/8/layout/vList5"/>
    <dgm:cxn modelId="{F5B508CA-743C-4340-BDF6-3AC2AF7C5602}" type="presParOf" srcId="{E0332D7F-EDF9-4047-80E6-9663526989E9}" destId="{BCC0D50B-60C6-42C2-B4FA-83C928A94A1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929E8F-1B2B-4B53-9741-255149F59E31}">
      <dsp:nvSpPr>
        <dsp:cNvPr id="0" name=""/>
        <dsp:cNvSpPr/>
      </dsp:nvSpPr>
      <dsp:spPr>
        <a:xfrm rot="5400000">
          <a:off x="6787157" y="-2695450"/>
          <a:ext cx="1272997" cy="6986970"/>
        </a:xfrm>
        <a:prstGeom prst="round2Same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The purpose of the Hennepin – Carver Workforce Development Board is to ensure workforce services are provided within the service area via a coordinated intentional way therefore providing a pipeline of skilled workers to meet business demand.</a:t>
          </a:r>
        </a:p>
      </dsp:txBody>
      <dsp:txXfrm rot="-5400000">
        <a:off x="3930171" y="223679"/>
        <a:ext cx="6924827" cy="1148711"/>
      </dsp:txXfrm>
    </dsp:sp>
    <dsp:sp modelId="{49BC4F74-FD9C-4A26-B2B6-1EB778587413}">
      <dsp:nvSpPr>
        <dsp:cNvPr id="0" name=""/>
        <dsp:cNvSpPr/>
      </dsp:nvSpPr>
      <dsp:spPr>
        <a:xfrm>
          <a:off x="0" y="2410"/>
          <a:ext cx="3930170" cy="1591246"/>
        </a:xfrm>
        <a:prstGeom prst="roundRect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104775" rIns="209550" bIns="104775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 dirty="0"/>
            <a:t>Purpose</a:t>
          </a:r>
        </a:p>
      </dsp:txBody>
      <dsp:txXfrm>
        <a:off x="77678" y="80088"/>
        <a:ext cx="3774814" cy="1435890"/>
      </dsp:txXfrm>
    </dsp:sp>
    <dsp:sp modelId="{1D99C8CC-C50B-4180-AB68-B275CEA1F540}">
      <dsp:nvSpPr>
        <dsp:cNvPr id="0" name=""/>
        <dsp:cNvSpPr/>
      </dsp:nvSpPr>
      <dsp:spPr>
        <a:xfrm rot="5400000">
          <a:off x="6787157" y="-1024642"/>
          <a:ext cx="1272997" cy="6986970"/>
        </a:xfrm>
        <a:prstGeom prst="round2Same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The local Workforce Development Board manages a Workforce Development Area (WDA) serving:</a:t>
          </a: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Suburban Hennepin County (excluding the City of Minneapolis)</a:t>
          </a: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Carver County</a:t>
          </a:r>
        </a:p>
      </dsp:txBody>
      <dsp:txXfrm rot="-5400000">
        <a:off x="3930171" y="1894487"/>
        <a:ext cx="6924827" cy="1148711"/>
      </dsp:txXfrm>
    </dsp:sp>
    <dsp:sp modelId="{8FE6D856-0701-448F-ACFC-418705B117CE}">
      <dsp:nvSpPr>
        <dsp:cNvPr id="0" name=""/>
        <dsp:cNvSpPr/>
      </dsp:nvSpPr>
      <dsp:spPr>
        <a:xfrm>
          <a:off x="0" y="1673219"/>
          <a:ext cx="3930170" cy="1591246"/>
        </a:xfrm>
        <a:prstGeom prst="roundRect">
          <a:avLst/>
        </a:prstGeom>
        <a:solidFill>
          <a:schemeClr val="accent5">
            <a:shade val="80000"/>
            <a:hueOff val="174641"/>
            <a:satOff val="-3128"/>
            <a:lumOff val="1329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104775" rIns="209550" bIns="104775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 dirty="0"/>
            <a:t>Population</a:t>
          </a:r>
        </a:p>
      </dsp:txBody>
      <dsp:txXfrm>
        <a:off x="77678" y="1750897"/>
        <a:ext cx="3774814" cy="1435890"/>
      </dsp:txXfrm>
    </dsp:sp>
    <dsp:sp modelId="{BCC0D50B-60C6-42C2-B4FA-83C928A94A14}">
      <dsp:nvSpPr>
        <dsp:cNvPr id="0" name=""/>
        <dsp:cNvSpPr/>
      </dsp:nvSpPr>
      <dsp:spPr>
        <a:xfrm rot="5400000">
          <a:off x="6787157" y="646166"/>
          <a:ext cx="1272997" cy="6986970"/>
        </a:xfrm>
        <a:prstGeom prst="round2Same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Hennepin &amp; Carver Counties, Adult Basic Education, DEED Job Service, DEED Vocational Rehabilitation Services, Community Based Organizations serving populations with barriers to employment, Post-Secondary institutions, Labor Unions, with all boards comprised of a minimum of 50% business representatives</a:t>
          </a:r>
        </a:p>
      </dsp:txBody>
      <dsp:txXfrm rot="-5400000">
        <a:off x="3930171" y="3565296"/>
        <a:ext cx="6924827" cy="1148711"/>
      </dsp:txXfrm>
    </dsp:sp>
    <dsp:sp modelId="{4E7ED8EC-0192-4D10-A01E-36DBB1D15685}">
      <dsp:nvSpPr>
        <dsp:cNvPr id="0" name=""/>
        <dsp:cNvSpPr/>
      </dsp:nvSpPr>
      <dsp:spPr>
        <a:xfrm>
          <a:off x="0" y="3344028"/>
          <a:ext cx="3930170" cy="1591246"/>
        </a:xfrm>
        <a:prstGeom prst="roundRect">
          <a:avLst/>
        </a:prstGeom>
        <a:solidFill>
          <a:schemeClr val="accent5">
            <a:shade val="80000"/>
            <a:hueOff val="349283"/>
            <a:satOff val="-6256"/>
            <a:lumOff val="265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104775" rIns="209550" bIns="104775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 dirty="0"/>
            <a:t>Partners</a:t>
          </a:r>
        </a:p>
      </dsp:txBody>
      <dsp:txXfrm>
        <a:off x="77678" y="3421706"/>
        <a:ext cx="3774814" cy="14358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929E8F-1B2B-4B53-9741-255149F59E31}">
      <dsp:nvSpPr>
        <dsp:cNvPr id="0" name=""/>
        <dsp:cNvSpPr/>
      </dsp:nvSpPr>
      <dsp:spPr>
        <a:xfrm rot="5400000">
          <a:off x="6787157" y="-2695450"/>
          <a:ext cx="1272997" cy="6986970"/>
        </a:xfrm>
        <a:prstGeom prst="round2Same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The Dislocated Worker program aids employers in the transition of layoffs to ensure individuals are aware of services to prepare them for the next phase in their career.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Individuals may receive supportive services to assist in their job search as well as assistance in completing industry recognized credentialed training.</a:t>
          </a:r>
        </a:p>
      </dsp:txBody>
      <dsp:txXfrm rot="-5400000">
        <a:off x="3930171" y="223679"/>
        <a:ext cx="6924827" cy="1148711"/>
      </dsp:txXfrm>
    </dsp:sp>
    <dsp:sp modelId="{49BC4F74-FD9C-4A26-B2B6-1EB778587413}">
      <dsp:nvSpPr>
        <dsp:cNvPr id="0" name=""/>
        <dsp:cNvSpPr/>
      </dsp:nvSpPr>
      <dsp:spPr>
        <a:xfrm>
          <a:off x="0" y="2410"/>
          <a:ext cx="3930170" cy="1591246"/>
        </a:xfrm>
        <a:prstGeom prst="roundRect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104775" rIns="209550" bIns="104775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 dirty="0"/>
            <a:t>Purpose</a:t>
          </a:r>
        </a:p>
      </dsp:txBody>
      <dsp:txXfrm>
        <a:off x="77678" y="80088"/>
        <a:ext cx="3774814" cy="1435890"/>
      </dsp:txXfrm>
    </dsp:sp>
    <dsp:sp modelId="{1D99C8CC-C50B-4180-AB68-B275CEA1F540}">
      <dsp:nvSpPr>
        <dsp:cNvPr id="0" name=""/>
        <dsp:cNvSpPr/>
      </dsp:nvSpPr>
      <dsp:spPr>
        <a:xfrm rot="5400000">
          <a:off x="6787157" y="-1024642"/>
          <a:ext cx="1272997" cy="6986970"/>
        </a:xfrm>
        <a:prstGeom prst="round2Same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Serves adults who have been laid off (or notified that a layoff is coming) through no fault of their own.</a:t>
          </a:r>
        </a:p>
      </dsp:txBody>
      <dsp:txXfrm rot="-5400000">
        <a:off x="3930171" y="1894487"/>
        <a:ext cx="6924827" cy="1148711"/>
      </dsp:txXfrm>
    </dsp:sp>
    <dsp:sp modelId="{8FE6D856-0701-448F-ACFC-418705B117CE}">
      <dsp:nvSpPr>
        <dsp:cNvPr id="0" name=""/>
        <dsp:cNvSpPr/>
      </dsp:nvSpPr>
      <dsp:spPr>
        <a:xfrm>
          <a:off x="0" y="1673219"/>
          <a:ext cx="3930170" cy="1591246"/>
        </a:xfrm>
        <a:prstGeom prst="roundRect">
          <a:avLst/>
        </a:prstGeom>
        <a:solidFill>
          <a:schemeClr val="accent5">
            <a:shade val="80000"/>
            <a:hueOff val="174641"/>
            <a:satOff val="-3128"/>
            <a:lumOff val="1329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104775" rIns="209550" bIns="104775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 dirty="0"/>
            <a:t>Population</a:t>
          </a:r>
        </a:p>
      </dsp:txBody>
      <dsp:txXfrm>
        <a:off x="77678" y="1750897"/>
        <a:ext cx="3774814" cy="1435890"/>
      </dsp:txXfrm>
    </dsp:sp>
    <dsp:sp modelId="{BCC0D50B-60C6-42C2-B4FA-83C928A94A14}">
      <dsp:nvSpPr>
        <dsp:cNvPr id="0" name=""/>
        <dsp:cNvSpPr/>
      </dsp:nvSpPr>
      <dsp:spPr>
        <a:xfrm rot="5400000">
          <a:off x="6787157" y="646166"/>
          <a:ext cx="1272997" cy="6986970"/>
        </a:xfrm>
        <a:prstGeom prst="round2Same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AVIVO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HIRED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Carver County</a:t>
          </a:r>
        </a:p>
      </dsp:txBody>
      <dsp:txXfrm rot="-5400000">
        <a:off x="3930171" y="3565296"/>
        <a:ext cx="6924827" cy="1148711"/>
      </dsp:txXfrm>
    </dsp:sp>
    <dsp:sp modelId="{4E7ED8EC-0192-4D10-A01E-36DBB1D15685}">
      <dsp:nvSpPr>
        <dsp:cNvPr id="0" name=""/>
        <dsp:cNvSpPr/>
      </dsp:nvSpPr>
      <dsp:spPr>
        <a:xfrm>
          <a:off x="0" y="3344028"/>
          <a:ext cx="3930170" cy="1591246"/>
        </a:xfrm>
        <a:prstGeom prst="roundRect">
          <a:avLst/>
        </a:prstGeom>
        <a:solidFill>
          <a:schemeClr val="accent5">
            <a:shade val="80000"/>
            <a:hueOff val="349283"/>
            <a:satOff val="-6256"/>
            <a:lumOff val="265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104775" rIns="209550" bIns="104775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 dirty="0"/>
            <a:t>Partners</a:t>
          </a:r>
        </a:p>
      </dsp:txBody>
      <dsp:txXfrm>
        <a:off x="77678" y="3421706"/>
        <a:ext cx="3774814" cy="14358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929E8F-1B2B-4B53-9741-255149F59E31}">
      <dsp:nvSpPr>
        <dsp:cNvPr id="0" name=""/>
        <dsp:cNvSpPr/>
      </dsp:nvSpPr>
      <dsp:spPr>
        <a:xfrm rot="5400000">
          <a:off x="6787157" y="-2695450"/>
          <a:ext cx="1272997" cy="6986970"/>
        </a:xfrm>
        <a:prstGeom prst="round2Same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Provides employment and training assistance to adults to increase their employment retention, earnings and occupational skill attainment.</a:t>
          </a:r>
        </a:p>
      </dsp:txBody>
      <dsp:txXfrm rot="-5400000">
        <a:off x="3930171" y="223679"/>
        <a:ext cx="6924827" cy="1148711"/>
      </dsp:txXfrm>
    </dsp:sp>
    <dsp:sp modelId="{49BC4F74-FD9C-4A26-B2B6-1EB778587413}">
      <dsp:nvSpPr>
        <dsp:cNvPr id="0" name=""/>
        <dsp:cNvSpPr/>
      </dsp:nvSpPr>
      <dsp:spPr>
        <a:xfrm>
          <a:off x="0" y="2410"/>
          <a:ext cx="3930170" cy="1591246"/>
        </a:xfrm>
        <a:prstGeom prst="roundRect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104775" rIns="209550" bIns="104775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 dirty="0"/>
            <a:t>Purpose</a:t>
          </a:r>
        </a:p>
      </dsp:txBody>
      <dsp:txXfrm>
        <a:off x="77678" y="80088"/>
        <a:ext cx="3774814" cy="1435890"/>
      </dsp:txXfrm>
    </dsp:sp>
    <dsp:sp modelId="{1D99C8CC-C50B-4180-AB68-B275CEA1F540}">
      <dsp:nvSpPr>
        <dsp:cNvPr id="0" name=""/>
        <dsp:cNvSpPr/>
      </dsp:nvSpPr>
      <dsp:spPr>
        <a:xfrm rot="5400000">
          <a:off x="6787157" y="-1024642"/>
          <a:ext cx="1272997" cy="6986970"/>
        </a:xfrm>
        <a:prstGeom prst="round2Same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Serves adults (age 18 and above) seeking greater participation in the labor force and prioritizes individuals who represent any of the following: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Low income or receiving public assistance, basic skills deficient, Veterans, people of color or face gender inequities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</dsp:txBody>
      <dsp:txXfrm rot="-5400000">
        <a:off x="3930171" y="1894487"/>
        <a:ext cx="6924827" cy="1148711"/>
      </dsp:txXfrm>
    </dsp:sp>
    <dsp:sp modelId="{8FE6D856-0701-448F-ACFC-418705B117CE}">
      <dsp:nvSpPr>
        <dsp:cNvPr id="0" name=""/>
        <dsp:cNvSpPr/>
      </dsp:nvSpPr>
      <dsp:spPr>
        <a:xfrm>
          <a:off x="0" y="1673219"/>
          <a:ext cx="3930170" cy="1591246"/>
        </a:xfrm>
        <a:prstGeom prst="roundRect">
          <a:avLst/>
        </a:prstGeom>
        <a:solidFill>
          <a:schemeClr val="accent5">
            <a:shade val="80000"/>
            <a:hueOff val="174641"/>
            <a:satOff val="-3128"/>
            <a:lumOff val="1329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104775" rIns="209550" bIns="104775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 dirty="0"/>
            <a:t>Population</a:t>
          </a:r>
        </a:p>
      </dsp:txBody>
      <dsp:txXfrm>
        <a:off x="77678" y="1750897"/>
        <a:ext cx="3774814" cy="1435890"/>
      </dsp:txXfrm>
    </dsp:sp>
    <dsp:sp modelId="{BCC0D50B-60C6-42C2-B4FA-83C928A94A14}">
      <dsp:nvSpPr>
        <dsp:cNvPr id="0" name=""/>
        <dsp:cNvSpPr/>
      </dsp:nvSpPr>
      <dsp:spPr>
        <a:xfrm rot="5400000">
          <a:off x="6787157" y="646166"/>
          <a:ext cx="1272997" cy="6986970"/>
        </a:xfrm>
        <a:prstGeom prst="round2Same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AVIVO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HIRED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Carver County</a:t>
          </a:r>
        </a:p>
      </dsp:txBody>
      <dsp:txXfrm rot="-5400000">
        <a:off x="3930171" y="3565296"/>
        <a:ext cx="6924827" cy="1148711"/>
      </dsp:txXfrm>
    </dsp:sp>
    <dsp:sp modelId="{4E7ED8EC-0192-4D10-A01E-36DBB1D15685}">
      <dsp:nvSpPr>
        <dsp:cNvPr id="0" name=""/>
        <dsp:cNvSpPr/>
      </dsp:nvSpPr>
      <dsp:spPr>
        <a:xfrm>
          <a:off x="0" y="3344028"/>
          <a:ext cx="3930170" cy="1591246"/>
        </a:xfrm>
        <a:prstGeom prst="roundRect">
          <a:avLst/>
        </a:prstGeom>
        <a:solidFill>
          <a:schemeClr val="accent5">
            <a:shade val="80000"/>
            <a:hueOff val="349283"/>
            <a:satOff val="-6256"/>
            <a:lumOff val="265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104775" rIns="209550" bIns="104775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 dirty="0"/>
            <a:t>Partners</a:t>
          </a:r>
        </a:p>
      </dsp:txBody>
      <dsp:txXfrm>
        <a:off x="77678" y="3421706"/>
        <a:ext cx="3774814" cy="143589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929E8F-1B2B-4B53-9741-255149F59E31}">
      <dsp:nvSpPr>
        <dsp:cNvPr id="0" name=""/>
        <dsp:cNvSpPr/>
      </dsp:nvSpPr>
      <dsp:spPr>
        <a:xfrm rot="5400000">
          <a:off x="6787157" y="-2695450"/>
          <a:ext cx="1272997" cy="6986970"/>
        </a:xfrm>
        <a:prstGeom prst="round2Same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WIOA Youth provides year round employment and training services to in school and out of school youth with an emphasis on high school drop out recovery and attainment of post-secondary credentials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</dsp:txBody>
      <dsp:txXfrm rot="-5400000">
        <a:off x="3930171" y="223679"/>
        <a:ext cx="6924827" cy="1148711"/>
      </dsp:txXfrm>
    </dsp:sp>
    <dsp:sp modelId="{49BC4F74-FD9C-4A26-B2B6-1EB778587413}">
      <dsp:nvSpPr>
        <dsp:cNvPr id="0" name=""/>
        <dsp:cNvSpPr/>
      </dsp:nvSpPr>
      <dsp:spPr>
        <a:xfrm>
          <a:off x="0" y="2410"/>
          <a:ext cx="3930170" cy="1591246"/>
        </a:xfrm>
        <a:prstGeom prst="roundRect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104775" rIns="209550" bIns="104775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 dirty="0"/>
            <a:t>Purpose</a:t>
          </a:r>
        </a:p>
      </dsp:txBody>
      <dsp:txXfrm>
        <a:off x="77678" y="80088"/>
        <a:ext cx="3774814" cy="1435890"/>
      </dsp:txXfrm>
    </dsp:sp>
    <dsp:sp modelId="{1D99C8CC-C50B-4180-AB68-B275CEA1F540}">
      <dsp:nvSpPr>
        <dsp:cNvPr id="0" name=""/>
        <dsp:cNvSpPr/>
      </dsp:nvSpPr>
      <dsp:spPr>
        <a:xfrm rot="5400000">
          <a:off x="6787157" y="-1024642"/>
          <a:ext cx="1272997" cy="6986970"/>
        </a:xfrm>
        <a:prstGeom prst="round2Same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WIOA Youth: targets individuals ages 16-24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Out of School: an individual who is not attending any school and is one or more DEED identified barrier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In School: must be low income and has one or more DEED identified barrier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</dsp:txBody>
      <dsp:txXfrm rot="-5400000">
        <a:off x="3930171" y="1894487"/>
        <a:ext cx="6924827" cy="1148711"/>
      </dsp:txXfrm>
    </dsp:sp>
    <dsp:sp modelId="{8FE6D856-0701-448F-ACFC-418705B117CE}">
      <dsp:nvSpPr>
        <dsp:cNvPr id="0" name=""/>
        <dsp:cNvSpPr/>
      </dsp:nvSpPr>
      <dsp:spPr>
        <a:xfrm>
          <a:off x="0" y="1673219"/>
          <a:ext cx="3930170" cy="1591246"/>
        </a:xfrm>
        <a:prstGeom prst="roundRect">
          <a:avLst/>
        </a:prstGeom>
        <a:solidFill>
          <a:schemeClr val="accent5">
            <a:shade val="80000"/>
            <a:hueOff val="174641"/>
            <a:satOff val="-3128"/>
            <a:lumOff val="1329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104775" rIns="209550" bIns="104775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 dirty="0"/>
            <a:t>Population</a:t>
          </a:r>
        </a:p>
      </dsp:txBody>
      <dsp:txXfrm>
        <a:off x="77678" y="1750897"/>
        <a:ext cx="3774814" cy="1435890"/>
      </dsp:txXfrm>
    </dsp:sp>
    <dsp:sp modelId="{BCC0D50B-60C6-42C2-B4FA-83C928A94A14}">
      <dsp:nvSpPr>
        <dsp:cNvPr id="0" name=""/>
        <dsp:cNvSpPr/>
      </dsp:nvSpPr>
      <dsp:spPr>
        <a:xfrm rot="5400000">
          <a:off x="6787157" y="601917"/>
          <a:ext cx="1272997" cy="6986970"/>
        </a:xfrm>
        <a:prstGeom prst="round2Same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Tree Trust provides WIOA Youth services throughout suburban Hennepin County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Carver County provides services within Carver County</a:t>
          </a:r>
        </a:p>
      </dsp:txBody>
      <dsp:txXfrm rot="-5400000">
        <a:off x="3930171" y="3521047"/>
        <a:ext cx="6924827" cy="1148711"/>
      </dsp:txXfrm>
    </dsp:sp>
    <dsp:sp modelId="{4E7ED8EC-0192-4D10-A01E-36DBB1D15685}">
      <dsp:nvSpPr>
        <dsp:cNvPr id="0" name=""/>
        <dsp:cNvSpPr/>
      </dsp:nvSpPr>
      <dsp:spPr>
        <a:xfrm>
          <a:off x="0" y="3344028"/>
          <a:ext cx="3930170" cy="1591246"/>
        </a:xfrm>
        <a:prstGeom prst="roundRect">
          <a:avLst/>
        </a:prstGeom>
        <a:solidFill>
          <a:schemeClr val="accent5">
            <a:shade val="80000"/>
            <a:hueOff val="349283"/>
            <a:satOff val="-6256"/>
            <a:lumOff val="265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104775" rIns="209550" bIns="104775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 dirty="0"/>
            <a:t>Partners</a:t>
          </a:r>
        </a:p>
      </dsp:txBody>
      <dsp:txXfrm>
        <a:off x="77678" y="3421706"/>
        <a:ext cx="3774814" cy="143589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929E8F-1B2B-4B53-9741-255149F59E31}">
      <dsp:nvSpPr>
        <dsp:cNvPr id="0" name=""/>
        <dsp:cNvSpPr/>
      </dsp:nvSpPr>
      <dsp:spPr>
        <a:xfrm rot="5400000">
          <a:off x="6787157" y="-2695450"/>
          <a:ext cx="1272997" cy="6986970"/>
        </a:xfrm>
        <a:prstGeom prst="round2Same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The MN Youth Program provides youth with hands-on opportunities to apply essential skills such as inquiry, technology, STEM, decision making, interacting with others and positive attitudes/behaviors.</a:t>
          </a:r>
        </a:p>
      </dsp:txBody>
      <dsp:txXfrm rot="-5400000">
        <a:off x="3930171" y="223679"/>
        <a:ext cx="6924827" cy="1148711"/>
      </dsp:txXfrm>
    </dsp:sp>
    <dsp:sp modelId="{49BC4F74-FD9C-4A26-B2B6-1EB778587413}">
      <dsp:nvSpPr>
        <dsp:cNvPr id="0" name=""/>
        <dsp:cNvSpPr/>
      </dsp:nvSpPr>
      <dsp:spPr>
        <a:xfrm>
          <a:off x="0" y="2410"/>
          <a:ext cx="3930170" cy="1591246"/>
        </a:xfrm>
        <a:prstGeom prst="roundRect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104775" rIns="209550" bIns="104775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 dirty="0"/>
            <a:t>Purpose</a:t>
          </a:r>
        </a:p>
      </dsp:txBody>
      <dsp:txXfrm>
        <a:off x="77678" y="80088"/>
        <a:ext cx="3774814" cy="1435890"/>
      </dsp:txXfrm>
    </dsp:sp>
    <dsp:sp modelId="{1D99C8CC-C50B-4180-AB68-B275CEA1F540}">
      <dsp:nvSpPr>
        <dsp:cNvPr id="0" name=""/>
        <dsp:cNvSpPr/>
      </dsp:nvSpPr>
      <dsp:spPr>
        <a:xfrm rot="5400000">
          <a:off x="6787157" y="-1024642"/>
          <a:ext cx="1272997" cy="6986970"/>
        </a:xfrm>
        <a:prstGeom prst="round2Same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Low income and at-risk youth ages 14-24 who lack academic and “applied skills” considered critical for current and future workplace needs</a:t>
          </a:r>
        </a:p>
      </dsp:txBody>
      <dsp:txXfrm rot="-5400000">
        <a:off x="3930171" y="1894487"/>
        <a:ext cx="6924827" cy="1148711"/>
      </dsp:txXfrm>
    </dsp:sp>
    <dsp:sp modelId="{8FE6D856-0701-448F-ACFC-418705B117CE}">
      <dsp:nvSpPr>
        <dsp:cNvPr id="0" name=""/>
        <dsp:cNvSpPr/>
      </dsp:nvSpPr>
      <dsp:spPr>
        <a:xfrm>
          <a:off x="0" y="1673219"/>
          <a:ext cx="3930170" cy="1591246"/>
        </a:xfrm>
        <a:prstGeom prst="roundRect">
          <a:avLst/>
        </a:prstGeom>
        <a:solidFill>
          <a:schemeClr val="accent5">
            <a:shade val="80000"/>
            <a:hueOff val="174641"/>
            <a:satOff val="-3128"/>
            <a:lumOff val="1329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104775" rIns="209550" bIns="104775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 dirty="0"/>
            <a:t>Population</a:t>
          </a:r>
        </a:p>
      </dsp:txBody>
      <dsp:txXfrm>
        <a:off x="77678" y="1750897"/>
        <a:ext cx="3774814" cy="1435890"/>
      </dsp:txXfrm>
    </dsp:sp>
    <dsp:sp modelId="{BCC0D50B-60C6-42C2-B4FA-83C928A94A14}">
      <dsp:nvSpPr>
        <dsp:cNvPr id="0" name=""/>
        <dsp:cNvSpPr/>
      </dsp:nvSpPr>
      <dsp:spPr>
        <a:xfrm rot="5400000">
          <a:off x="6787157" y="646166"/>
          <a:ext cx="1272997" cy="6986970"/>
        </a:xfrm>
        <a:prstGeom prst="round2Same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 </a:t>
          </a:r>
          <a:r>
            <a:rPr lang="en-US" sz="1700" kern="1200" dirty="0" err="1"/>
            <a:t>BrookLynk</a:t>
          </a:r>
          <a:r>
            <a:rPr lang="en-US" sz="1700" kern="1200" dirty="0"/>
            <a:t> provides services in Brooklyn Park &amp; Brooklyn Center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Tree Trust provides services in the remainder of suburban Hennepin County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Carver County provides services within Carver County</a:t>
          </a:r>
        </a:p>
      </dsp:txBody>
      <dsp:txXfrm rot="-5400000">
        <a:off x="3930171" y="3565296"/>
        <a:ext cx="6924827" cy="1148711"/>
      </dsp:txXfrm>
    </dsp:sp>
    <dsp:sp modelId="{4E7ED8EC-0192-4D10-A01E-36DBB1D15685}">
      <dsp:nvSpPr>
        <dsp:cNvPr id="0" name=""/>
        <dsp:cNvSpPr/>
      </dsp:nvSpPr>
      <dsp:spPr>
        <a:xfrm>
          <a:off x="0" y="3344028"/>
          <a:ext cx="3930170" cy="1591246"/>
        </a:xfrm>
        <a:prstGeom prst="roundRect">
          <a:avLst/>
        </a:prstGeom>
        <a:solidFill>
          <a:schemeClr val="accent5">
            <a:shade val="80000"/>
            <a:hueOff val="349283"/>
            <a:satOff val="-6256"/>
            <a:lumOff val="265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104775" rIns="209550" bIns="104775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 dirty="0"/>
            <a:t>Partners</a:t>
          </a:r>
        </a:p>
      </dsp:txBody>
      <dsp:txXfrm>
        <a:off x="77678" y="3421706"/>
        <a:ext cx="3774814" cy="14358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A04B74-BC5A-4DEA-A229-DD174D1BCAB3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7322D1-52F3-4282-9EB2-39F41C20A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327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Overview</a:t>
            </a:r>
          </a:p>
          <a:p>
            <a:r>
              <a:rPr lang="en-US" dirty="0"/>
              <a:t>The Workforce Innovation and Opportunity Act (WIOA) provides out-of-school youth between the ages of 16 and 24 and in-school youth between the ages of 14 and 21 with year-round employment and training services. Under this law passed in 2014, WIOA youth services emphasize services to out-of-school and disconnected youth, high school dropout recovery and attainment of recognized postsecondary credentials.</a:t>
            </a:r>
          </a:p>
          <a:p>
            <a:r>
              <a:rPr lang="en-US" dirty="0"/>
              <a:t>Out-of-school youth under WIOA is a person between the ages of 16 and 24 who is not attending ANY school and is one or more of the following: a school dropout; a youth who is within age of compulsory school attendance in Minnesota but has not attended for at least the most recent complete school year calendar quarter; a youth with a high school diploma or equivalent who is low income and is basic skills deficient or is an English language learner; an offender; a homeless, runaway or foster youth; a pregnant or parenting youth; a youth with a disability; or a low-income individual who requires additional assistance to enter or complete an educational program or to secure and hold employment.</a:t>
            </a:r>
          </a:p>
          <a:p>
            <a:r>
              <a:rPr lang="en-US" dirty="0"/>
              <a:t>In-school youth under WIOA must be low income and one or more of the following: a basic skills deficient youth; an English language learner; an offender; a homeless, runaway or foster youth; a pregnant or parenting youth; a youth with a disability; or a youth who requires additional assistance to complete an educational program or to secure and hold employment.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6D5A1F-1E19-AB4D-9F91-E209B821ADD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84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476885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4768850"/>
            <a:ext cx="12192000" cy="1136590"/>
          </a:xfrm>
          <a:prstGeom prst="rect">
            <a:avLst/>
          </a:prstGeom>
          <a:solidFill>
            <a:srgbClr val="006A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427290" y="4882849"/>
            <a:ext cx="11425727" cy="632772"/>
          </a:xfrm>
        </p:spPr>
        <p:txBody>
          <a:bodyPr anchor="ctr"/>
          <a:lstStyle>
            <a:lvl1pPr marL="0" indent="0">
              <a:buNone/>
              <a:defRPr sz="3600" baseline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pPr lvl="0"/>
            <a:r>
              <a:rPr lang="en-US" dirty="0"/>
              <a:t>Title of Presentation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427290" y="5439421"/>
            <a:ext cx="11425727" cy="384208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Presenter | date</a:t>
            </a:r>
          </a:p>
        </p:txBody>
      </p:sp>
    </p:spTree>
    <p:extLst>
      <p:ext uri="{BB962C8B-B14F-4D97-AF65-F5344CB8AC3E}">
        <p14:creationId xmlns:p14="http://schemas.microsoft.com/office/powerpoint/2010/main" val="2288034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838200" y="0"/>
            <a:ext cx="1219200" cy="6858000"/>
          </a:xfrm>
          <a:prstGeom prst="rect">
            <a:avLst/>
          </a:prstGeom>
          <a:solidFill>
            <a:srgbClr val="0A46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9350" y="365125"/>
            <a:ext cx="8934450" cy="1325563"/>
          </a:xfrm>
        </p:spPr>
        <p:txBody>
          <a:bodyPr/>
          <a:lstStyle>
            <a:lvl1pPr>
              <a:defRPr>
                <a:solidFill>
                  <a:srgbClr val="0A4668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9350" y="1825625"/>
            <a:ext cx="8934450" cy="4351338"/>
          </a:xfrm>
        </p:spPr>
        <p:txBody>
          <a:bodyPr/>
          <a:lstStyle>
            <a:lvl1pPr>
              <a:defRPr>
                <a:solidFill>
                  <a:srgbClr val="0A4668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solidFill>
                  <a:srgbClr val="0A4668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solidFill>
                  <a:srgbClr val="0A4668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solidFill>
                  <a:srgbClr val="0A4668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54024" y="572230"/>
            <a:ext cx="987552" cy="987552"/>
            <a:chOff x="9498696" y="5745919"/>
            <a:chExt cx="987552" cy="987552"/>
          </a:xfrm>
        </p:grpSpPr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2159" y="5855870"/>
              <a:ext cx="698940" cy="731520"/>
            </a:xfrm>
            <a:prstGeom prst="rect">
              <a:avLst/>
            </a:prstGeom>
          </p:spPr>
        </p:pic>
        <p:sp>
          <p:nvSpPr>
            <p:cNvPr id="14" name="Oval 13"/>
            <p:cNvSpPr/>
            <p:nvPr userDrawn="1"/>
          </p:nvSpPr>
          <p:spPr>
            <a:xfrm>
              <a:off x="9538791" y="5780531"/>
              <a:ext cx="914400" cy="9144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 userDrawn="1"/>
          </p:nvSpPr>
          <p:spPr>
            <a:xfrm>
              <a:off x="9498696" y="5745919"/>
              <a:ext cx="987552" cy="987552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89171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5475287" cy="895350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006A8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753224" y="0"/>
            <a:ext cx="5438775" cy="68579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1590675"/>
            <a:ext cx="5475287" cy="4772025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2800">
                <a:solidFill>
                  <a:srgbClr val="006A8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Text level 1</a:t>
            </a:r>
          </a:p>
        </p:txBody>
      </p:sp>
    </p:spTree>
    <p:extLst>
      <p:ext uri="{BB962C8B-B14F-4D97-AF65-F5344CB8AC3E}">
        <p14:creationId xmlns:p14="http://schemas.microsoft.com/office/powerpoint/2010/main" val="1359284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6613" y="495300"/>
            <a:ext cx="5475287" cy="895350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006A8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5438775" cy="68579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916613" y="1628775"/>
            <a:ext cx="5475287" cy="4772025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2800">
                <a:solidFill>
                  <a:srgbClr val="006A8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Text level 1</a:t>
            </a:r>
          </a:p>
        </p:txBody>
      </p:sp>
    </p:spTree>
    <p:extLst>
      <p:ext uri="{BB962C8B-B14F-4D97-AF65-F5344CB8AC3E}">
        <p14:creationId xmlns:p14="http://schemas.microsoft.com/office/powerpoint/2010/main" val="11463262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6A8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937760" cy="4351338"/>
          </a:xfrm>
        </p:spPr>
        <p:txBody>
          <a:bodyPr/>
          <a:lstStyle>
            <a:lvl1pPr>
              <a:defRPr>
                <a:solidFill>
                  <a:srgbClr val="006A8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solidFill>
                  <a:srgbClr val="006A8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solidFill>
                  <a:srgbClr val="006A8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solidFill>
                  <a:srgbClr val="006A8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solidFill>
                  <a:srgbClr val="006A8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40" y="1825625"/>
            <a:ext cx="4937760" cy="4351338"/>
          </a:xfrm>
        </p:spPr>
        <p:txBody>
          <a:bodyPr/>
          <a:lstStyle>
            <a:lvl1pPr>
              <a:defRPr>
                <a:solidFill>
                  <a:srgbClr val="006A8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solidFill>
                  <a:srgbClr val="006A8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solidFill>
                  <a:srgbClr val="006A8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solidFill>
                  <a:srgbClr val="006A8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solidFill>
                  <a:srgbClr val="006A8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05" r="69143"/>
          <a:stretch/>
        </p:blipFill>
        <p:spPr>
          <a:xfrm>
            <a:off x="10989892" y="5718710"/>
            <a:ext cx="1093862" cy="1005840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6096000" y="2093721"/>
            <a:ext cx="0" cy="3871245"/>
          </a:xfrm>
          <a:prstGeom prst="line">
            <a:avLst/>
          </a:prstGeom>
          <a:ln w="19050">
            <a:solidFill>
              <a:srgbClr val="006A8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23261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006A8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671512"/>
          </a:xfrm>
        </p:spPr>
        <p:txBody>
          <a:bodyPr anchor="b">
            <a:normAutofit/>
          </a:bodyPr>
          <a:lstStyle>
            <a:lvl1pPr marL="0" indent="0">
              <a:buNone/>
              <a:defRPr sz="3200" b="0">
                <a:solidFill>
                  <a:srgbClr val="006A8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447925"/>
            <a:ext cx="5157787" cy="4019550"/>
          </a:xfrm>
        </p:spPr>
        <p:txBody>
          <a:bodyPr/>
          <a:lstStyle>
            <a:lvl1pPr>
              <a:defRPr sz="2400">
                <a:solidFill>
                  <a:srgbClr val="006A8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2000">
                <a:solidFill>
                  <a:srgbClr val="006A8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solidFill>
                  <a:srgbClr val="006A8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solidFill>
                  <a:srgbClr val="006A8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solidFill>
                  <a:srgbClr val="006A8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71512"/>
          </a:xfrm>
        </p:spPr>
        <p:txBody>
          <a:bodyPr anchor="b">
            <a:normAutofit/>
          </a:bodyPr>
          <a:lstStyle>
            <a:lvl1pPr marL="0" indent="0">
              <a:buNone/>
              <a:defRPr sz="3200" b="0">
                <a:solidFill>
                  <a:srgbClr val="006A8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447925"/>
            <a:ext cx="5183188" cy="4019550"/>
          </a:xfrm>
        </p:spPr>
        <p:txBody>
          <a:bodyPr/>
          <a:lstStyle>
            <a:lvl1pPr>
              <a:defRPr sz="2400">
                <a:solidFill>
                  <a:srgbClr val="006A8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2000">
                <a:solidFill>
                  <a:srgbClr val="006A8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solidFill>
                  <a:srgbClr val="006A8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solidFill>
                  <a:srgbClr val="006A8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solidFill>
                  <a:srgbClr val="006A8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05" r="69143"/>
          <a:stretch/>
        </p:blipFill>
        <p:spPr>
          <a:xfrm>
            <a:off x="10989892" y="5718710"/>
            <a:ext cx="1093862" cy="100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2371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35CD3-0E9B-48C4-9EA0-17859885F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8C2E22-8FDC-4C58-9C88-660C6094D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A17D1-3FF5-482C-8697-1DB945B6A18B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EE6C81-CBF9-44C9-A563-6930D2C0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E64784-1CEB-4185-9B5F-776303DFE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6FC42-33B6-464A-81E1-1E17000FA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17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 userDrawn="1"/>
        </p:nvGrpSpPr>
        <p:grpSpPr>
          <a:xfrm>
            <a:off x="0" y="4384341"/>
            <a:ext cx="12192000" cy="1905004"/>
            <a:chOff x="0" y="4615083"/>
            <a:chExt cx="12192000" cy="1905004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4999290"/>
              <a:ext cx="12192000" cy="1136590"/>
            </a:xfrm>
            <a:prstGeom prst="rect">
              <a:avLst/>
            </a:prstGeom>
            <a:solidFill>
              <a:srgbClr val="006A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4785" y="4615083"/>
              <a:ext cx="1905004" cy="1905004"/>
            </a:xfrm>
            <a:prstGeom prst="rect">
              <a:avLst/>
            </a:prstGeom>
          </p:spPr>
        </p:pic>
      </p:grp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1520825" y="1734040"/>
            <a:ext cx="8913590" cy="1222805"/>
          </a:xfrm>
        </p:spPr>
        <p:txBody>
          <a:bodyPr anchor="b">
            <a:normAutofit/>
          </a:bodyPr>
          <a:lstStyle>
            <a:lvl1pPr marL="0" indent="0" algn="ctr">
              <a:buNone/>
              <a:defRPr sz="4400" baseline="0">
                <a:solidFill>
                  <a:srgbClr val="006A8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pPr lvl="0"/>
            <a:r>
              <a:rPr lang="en-US" dirty="0"/>
              <a:t>Section divider text</a:t>
            </a: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1520825" y="2990271"/>
            <a:ext cx="8913590" cy="675875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2000" baseline="0">
                <a:solidFill>
                  <a:srgbClr val="006A8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pPr lvl="0"/>
            <a:r>
              <a:rPr lang="en-US" dirty="0"/>
              <a:t>Section divider text</a:t>
            </a:r>
          </a:p>
        </p:txBody>
      </p:sp>
    </p:spTree>
    <p:extLst>
      <p:ext uri="{BB962C8B-B14F-4D97-AF65-F5344CB8AC3E}">
        <p14:creationId xmlns:p14="http://schemas.microsoft.com/office/powerpoint/2010/main" val="3460413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6A8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6A8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solidFill>
                  <a:srgbClr val="006A8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solidFill>
                  <a:srgbClr val="006A8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solidFill>
                  <a:srgbClr val="006A8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05" r="69143"/>
          <a:stretch/>
        </p:blipFill>
        <p:spPr>
          <a:xfrm>
            <a:off x="10989892" y="5718710"/>
            <a:ext cx="1093862" cy="10058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21" r="16346"/>
          <a:stretch/>
        </p:blipFill>
        <p:spPr>
          <a:xfrm>
            <a:off x="8528703" y="5775270"/>
            <a:ext cx="2478280" cy="100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855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6A8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6A8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solidFill>
                  <a:srgbClr val="006A8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solidFill>
                  <a:srgbClr val="006A8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solidFill>
                  <a:srgbClr val="006A8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05" r="69143"/>
          <a:stretch/>
        </p:blipFill>
        <p:spPr>
          <a:xfrm>
            <a:off x="10989892" y="5718710"/>
            <a:ext cx="1093862" cy="100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025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6A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11055747" y="5734204"/>
            <a:ext cx="987552" cy="987552"/>
            <a:chOff x="9498696" y="5745919"/>
            <a:chExt cx="987552" cy="987552"/>
          </a:xfrm>
        </p:grpSpPr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2159" y="5855870"/>
              <a:ext cx="698940" cy="731520"/>
            </a:xfrm>
            <a:prstGeom prst="rect">
              <a:avLst/>
            </a:prstGeom>
          </p:spPr>
        </p:pic>
        <p:sp>
          <p:nvSpPr>
            <p:cNvPr id="14" name="Oval 13"/>
            <p:cNvSpPr/>
            <p:nvPr userDrawn="1"/>
          </p:nvSpPr>
          <p:spPr>
            <a:xfrm>
              <a:off x="9538791" y="5780531"/>
              <a:ext cx="914400" cy="9144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 userDrawn="1"/>
          </p:nvSpPr>
          <p:spPr>
            <a:xfrm>
              <a:off x="9498696" y="5745919"/>
              <a:ext cx="987552" cy="987552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05804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52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11055747" y="5734204"/>
            <a:ext cx="987552" cy="987552"/>
            <a:chOff x="9498696" y="5745919"/>
            <a:chExt cx="987552" cy="987552"/>
          </a:xfrm>
        </p:grpSpPr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2159" y="5855870"/>
              <a:ext cx="698940" cy="731520"/>
            </a:xfrm>
            <a:prstGeom prst="rect">
              <a:avLst/>
            </a:prstGeom>
          </p:spPr>
        </p:pic>
        <p:sp>
          <p:nvSpPr>
            <p:cNvPr id="14" name="Oval 13"/>
            <p:cNvSpPr/>
            <p:nvPr userDrawn="1"/>
          </p:nvSpPr>
          <p:spPr>
            <a:xfrm>
              <a:off x="9538791" y="5780531"/>
              <a:ext cx="914400" cy="9144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 userDrawn="1"/>
          </p:nvSpPr>
          <p:spPr>
            <a:xfrm>
              <a:off x="9498696" y="5745919"/>
              <a:ext cx="987552" cy="987552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93856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A46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11055747" y="5734204"/>
            <a:ext cx="987552" cy="987552"/>
            <a:chOff x="9498696" y="5745919"/>
            <a:chExt cx="987552" cy="987552"/>
          </a:xfrm>
        </p:grpSpPr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2159" y="5855870"/>
              <a:ext cx="698940" cy="731520"/>
            </a:xfrm>
            <a:prstGeom prst="rect">
              <a:avLst/>
            </a:prstGeom>
          </p:spPr>
        </p:pic>
        <p:sp>
          <p:nvSpPr>
            <p:cNvPr id="14" name="Oval 13"/>
            <p:cNvSpPr/>
            <p:nvPr userDrawn="1"/>
          </p:nvSpPr>
          <p:spPr>
            <a:xfrm>
              <a:off x="9538791" y="5780531"/>
              <a:ext cx="914400" cy="9144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 userDrawn="1"/>
          </p:nvSpPr>
          <p:spPr>
            <a:xfrm>
              <a:off x="9498696" y="5745919"/>
              <a:ext cx="987552" cy="987552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66331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838200" y="0"/>
            <a:ext cx="1219200" cy="6858000"/>
          </a:xfrm>
          <a:prstGeom prst="rect">
            <a:avLst/>
          </a:prstGeom>
          <a:solidFill>
            <a:srgbClr val="006A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9350" y="365125"/>
            <a:ext cx="8934450" cy="1325563"/>
          </a:xfrm>
        </p:spPr>
        <p:txBody>
          <a:bodyPr/>
          <a:lstStyle>
            <a:lvl1pPr>
              <a:defRPr>
                <a:solidFill>
                  <a:srgbClr val="006A8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9350" y="1825625"/>
            <a:ext cx="8934450" cy="4351338"/>
          </a:xfrm>
        </p:spPr>
        <p:txBody>
          <a:bodyPr/>
          <a:lstStyle>
            <a:lvl1pPr>
              <a:defRPr>
                <a:solidFill>
                  <a:srgbClr val="006A8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solidFill>
                  <a:srgbClr val="006A8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solidFill>
                  <a:srgbClr val="006A8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solidFill>
                  <a:srgbClr val="006A8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54024" y="572230"/>
            <a:ext cx="987552" cy="987552"/>
            <a:chOff x="9498696" y="5745919"/>
            <a:chExt cx="987552" cy="987552"/>
          </a:xfrm>
        </p:grpSpPr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2159" y="5855870"/>
              <a:ext cx="698940" cy="731520"/>
            </a:xfrm>
            <a:prstGeom prst="rect">
              <a:avLst/>
            </a:prstGeom>
          </p:spPr>
        </p:pic>
        <p:sp>
          <p:nvSpPr>
            <p:cNvPr id="14" name="Oval 13"/>
            <p:cNvSpPr/>
            <p:nvPr userDrawn="1"/>
          </p:nvSpPr>
          <p:spPr>
            <a:xfrm>
              <a:off x="9538791" y="5780531"/>
              <a:ext cx="914400" cy="9144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 userDrawn="1"/>
          </p:nvSpPr>
          <p:spPr>
            <a:xfrm>
              <a:off x="9498696" y="5745919"/>
              <a:ext cx="987552" cy="987552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91658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838200" y="0"/>
            <a:ext cx="1219200" cy="6858000"/>
          </a:xfrm>
          <a:prstGeom prst="rect">
            <a:avLst/>
          </a:prstGeom>
          <a:solidFill>
            <a:srgbClr val="452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9350" y="365125"/>
            <a:ext cx="8934450" cy="1325563"/>
          </a:xfrm>
        </p:spPr>
        <p:txBody>
          <a:bodyPr/>
          <a:lstStyle>
            <a:lvl1pPr>
              <a:defRPr>
                <a:solidFill>
                  <a:srgbClr val="45215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9350" y="1825625"/>
            <a:ext cx="8934450" cy="4351338"/>
          </a:xfrm>
        </p:spPr>
        <p:txBody>
          <a:bodyPr/>
          <a:lstStyle>
            <a:lvl1pPr>
              <a:defRPr>
                <a:solidFill>
                  <a:srgbClr val="45215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solidFill>
                  <a:srgbClr val="45215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solidFill>
                  <a:srgbClr val="45215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solidFill>
                  <a:srgbClr val="45215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54024" y="572230"/>
            <a:ext cx="987552" cy="987552"/>
            <a:chOff x="9498696" y="5745919"/>
            <a:chExt cx="987552" cy="987552"/>
          </a:xfrm>
        </p:grpSpPr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2159" y="5855870"/>
              <a:ext cx="698940" cy="731520"/>
            </a:xfrm>
            <a:prstGeom prst="rect">
              <a:avLst/>
            </a:prstGeom>
          </p:spPr>
        </p:pic>
        <p:sp>
          <p:nvSpPr>
            <p:cNvPr id="14" name="Oval 13"/>
            <p:cNvSpPr/>
            <p:nvPr userDrawn="1"/>
          </p:nvSpPr>
          <p:spPr>
            <a:xfrm>
              <a:off x="9538791" y="5780531"/>
              <a:ext cx="914400" cy="9144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 userDrawn="1"/>
          </p:nvSpPr>
          <p:spPr>
            <a:xfrm>
              <a:off x="9498696" y="5745919"/>
              <a:ext cx="987552" cy="987552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74092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60501-B3BB-4421-A834-855016097FA0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E1EB5-CFE8-420F-A993-FEAF6C022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081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49" r:id="rId2"/>
    <p:sldLayoutId id="2147483650" r:id="rId3"/>
    <p:sldLayoutId id="2147483660" r:id="rId4"/>
    <p:sldLayoutId id="2147483661" r:id="rId5"/>
    <p:sldLayoutId id="2147483662" r:id="rId6"/>
    <p:sldLayoutId id="2147483663" r:id="rId7"/>
    <p:sldLayoutId id="2147483665" r:id="rId8"/>
    <p:sldLayoutId id="2147483664" r:id="rId9"/>
    <p:sldLayoutId id="2147483666" r:id="rId10"/>
    <p:sldLayoutId id="2147483657" r:id="rId11"/>
    <p:sldLayoutId id="2147483667" r:id="rId12"/>
    <p:sldLayoutId id="2147483652" r:id="rId13"/>
    <p:sldLayoutId id="2147483653" r:id="rId14"/>
    <p:sldLayoutId id="2147483669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5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5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anne.kilzer@hennepin.us" TargetMode="Externa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Workforce Development </a:t>
            </a:r>
          </a:p>
          <a:p>
            <a:r>
              <a:rPr lang="en-US" b="1" dirty="0"/>
              <a:t>Program Overview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Services Provided Through Workforce Innovation and Opportunity Act (Federal) and State Funding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D269EA-A820-4D86-833A-0C23B9E543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002" y="125835"/>
            <a:ext cx="5276675" cy="1291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56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273" y="0"/>
            <a:ext cx="11314706" cy="1325563"/>
          </a:xfrm>
        </p:spPr>
        <p:txBody>
          <a:bodyPr/>
          <a:lstStyle/>
          <a:p>
            <a:r>
              <a:rPr lang="en-US" dirty="0"/>
              <a:t>Workforce Innovation and Opportunity Act (WIOA) Board</a:t>
            </a:r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620201" y="1200647"/>
          <a:ext cx="10917141" cy="4937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AF63B1BF-5C41-4206-B10A-88571899399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16654" y="5996367"/>
            <a:ext cx="4043563" cy="870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304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273" y="0"/>
            <a:ext cx="11314706" cy="1325563"/>
          </a:xfrm>
        </p:spPr>
        <p:txBody>
          <a:bodyPr/>
          <a:lstStyle/>
          <a:p>
            <a:r>
              <a:rPr lang="en-US" dirty="0"/>
              <a:t>WIOA Dislocated Worker &amp; Minnesota Dislocated Worker Programs</a:t>
            </a:r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620201" y="1200647"/>
          <a:ext cx="10917141" cy="4937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BCDD3BED-9213-423A-AFFE-D823961AC7D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07246" y="5986196"/>
            <a:ext cx="4041998" cy="871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562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273" y="0"/>
            <a:ext cx="11314706" cy="1325563"/>
          </a:xfrm>
        </p:spPr>
        <p:txBody>
          <a:bodyPr/>
          <a:lstStyle/>
          <a:p>
            <a:r>
              <a:rPr lang="en-US" dirty="0"/>
              <a:t>WIOA Adult</a:t>
            </a:r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620201" y="1200647"/>
          <a:ext cx="10917141" cy="4937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71A820E0-7183-4476-9BE0-5A72565212E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07246" y="5986196"/>
            <a:ext cx="4041998" cy="871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592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273" y="0"/>
            <a:ext cx="11314706" cy="1325563"/>
          </a:xfrm>
        </p:spPr>
        <p:txBody>
          <a:bodyPr/>
          <a:lstStyle/>
          <a:p>
            <a:r>
              <a:rPr lang="en-US" dirty="0"/>
              <a:t>WIOA Youth</a:t>
            </a:r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620201" y="1200647"/>
          <a:ext cx="10917141" cy="4937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DFDFF083-0574-4891-B5A1-79B81EB6784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807246" y="5986196"/>
            <a:ext cx="4041998" cy="871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169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273" y="0"/>
            <a:ext cx="11314706" cy="1325563"/>
          </a:xfrm>
        </p:spPr>
        <p:txBody>
          <a:bodyPr/>
          <a:lstStyle/>
          <a:p>
            <a:r>
              <a:rPr lang="en-US" dirty="0"/>
              <a:t>Minnesota Youth Program (MYP)</a:t>
            </a:r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620201" y="1200647"/>
          <a:ext cx="10917141" cy="4937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505CEE49-4A1D-475F-9809-6BD7F5769BF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07246" y="5986196"/>
            <a:ext cx="4041998" cy="871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993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7CF6B2-BF6C-42F5-844E-EB2364E36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2894202"/>
            <a:ext cx="5946936" cy="3808602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3100" i="1" dirty="0">
                <a:solidFill>
                  <a:srgbClr val="006A81"/>
                </a:solidFill>
              </a:rPr>
              <a:t>Staff Contact Information: </a:t>
            </a:r>
            <a:br>
              <a:rPr lang="en-US" sz="3100" dirty="0"/>
            </a:br>
            <a:r>
              <a:rPr lang="en-US" sz="3100" dirty="0"/>
              <a:t>Anne Kilzer, Director</a:t>
            </a:r>
            <a:br>
              <a:rPr lang="en-US" sz="3100" dirty="0"/>
            </a:br>
            <a:br>
              <a:rPr lang="en-US" sz="3100" dirty="0"/>
            </a:br>
            <a:r>
              <a:rPr lang="en-US" sz="3100" dirty="0"/>
              <a:t>Hennepin-Carver Workforce Development Board</a:t>
            </a:r>
            <a:br>
              <a:rPr lang="en-US" sz="3100" dirty="0"/>
            </a:br>
            <a:br>
              <a:rPr lang="en-US" sz="3100" dirty="0"/>
            </a:br>
            <a:r>
              <a:rPr lang="en-US" sz="3100" dirty="0"/>
              <a:t>(612) 558-6399</a:t>
            </a:r>
            <a:br>
              <a:rPr lang="en-US" sz="3100" dirty="0"/>
            </a:br>
            <a:br>
              <a:rPr lang="en-US" sz="3100" dirty="0"/>
            </a:br>
            <a:r>
              <a:rPr lang="en-US" sz="31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anne.kilzer@hennepin.us</a:t>
            </a:r>
            <a:br>
              <a:rPr lang="en-US" sz="6000" dirty="0"/>
            </a:br>
            <a:endParaRPr lang="en-US" sz="6000" kern="120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F5C6090-CADB-4AB5-9A50-3C3D9798D3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193" y="237692"/>
            <a:ext cx="7625623" cy="1314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642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nnepin-Carver WDB PowerPoint template" id="{D2B39ABC-2F0A-44C6-8788-4A61AB332A27}" vid="{A5B4CD9D-2A0C-418A-93DD-311CFB03D8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2A80AD37407C41A195B99257516CB1" ma:contentTypeVersion="10" ma:contentTypeDescription="Create a new document." ma:contentTypeScope="" ma:versionID="ac6f74bfcd136be3ce0f3c69b7e6a32e">
  <xsd:schema xmlns:xsd="http://www.w3.org/2001/XMLSchema" xmlns:xs="http://www.w3.org/2001/XMLSchema" xmlns:p="http://schemas.microsoft.com/office/2006/metadata/properties" xmlns:ns2="e8ac7105-9ebe-48bd-85bc-76e294b49f4f" xmlns:ns3="66dacab7-a067-4aaf-b88d-e77dc82a1624" xmlns:ns4="d6b7b576-df05-4e7f-85e9-afe965ea5ca6" targetNamespace="http://schemas.microsoft.com/office/2006/metadata/properties" ma:root="true" ma:fieldsID="eb37900a6521c779a3e34c19def02a2d" ns2:_="" ns3:_="" ns4:_="">
    <xsd:import namespace="e8ac7105-9ebe-48bd-85bc-76e294b49f4f"/>
    <xsd:import namespace="66dacab7-a067-4aaf-b88d-e77dc82a1624"/>
    <xsd:import namespace="d6b7b576-df05-4e7f-85e9-afe965ea5c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ac7105-9ebe-48bd-85bc-76e294b49f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53ae75ce-4bcd-48ac-ac55-3be0f0d583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dacab7-a067-4aaf-b88d-e77dc82a162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ad775d40-1869-4535-9dbc-7a6cb05534a9}" ma:internalName="TaxCatchAll" ma:showField="CatchAllData" ma:web="d6b7b576-df05-4e7f-85e9-afe965ea5c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b7b576-df05-4e7f-85e9-afe965ea5ca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6dacab7-a067-4aaf-b88d-e77dc82a1624" xsi:nil="true"/>
    <lcf76f155ced4ddcb4097134ff3c332f xmlns="e8ac7105-9ebe-48bd-85bc-76e294b49f4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6254834-8616-42FC-B8F9-3FF21CC07AF6}"/>
</file>

<file path=customXml/itemProps2.xml><?xml version="1.0" encoding="utf-8"?>
<ds:datastoreItem xmlns:ds="http://schemas.openxmlformats.org/officeDocument/2006/customXml" ds:itemID="{1229D636-67E2-42DD-8234-68DEE6B6F1FB}"/>
</file>

<file path=customXml/itemProps3.xml><?xml version="1.0" encoding="utf-8"?>
<ds:datastoreItem xmlns:ds="http://schemas.openxmlformats.org/officeDocument/2006/customXml" ds:itemID="{62CC7A38-8FD5-4CFF-B1AD-DD24083B5DE0}"/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762</Words>
  <Application>Microsoft Office PowerPoint</Application>
  <PresentationFormat>Widescreen</PresentationFormat>
  <Paragraphs>57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Segoe UI</vt:lpstr>
      <vt:lpstr>Segoe UI Light</vt:lpstr>
      <vt:lpstr>Office Theme</vt:lpstr>
      <vt:lpstr>PowerPoint Presentation</vt:lpstr>
      <vt:lpstr>Workforce Innovation and Opportunity Act (WIOA) Board</vt:lpstr>
      <vt:lpstr>WIOA Dislocated Worker &amp; Minnesota Dislocated Worker Programs</vt:lpstr>
      <vt:lpstr>WIOA Adult</vt:lpstr>
      <vt:lpstr>WIOA Youth</vt:lpstr>
      <vt:lpstr>Minnesota Youth Program (MYP)</vt:lpstr>
      <vt:lpstr>Staff Contact Information:  Anne Kilzer, Director  Hennepin-Carver Workforce Development Board  (612) 558-6399  anne.kilzer@hennepin.us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Kilzer</dc:creator>
  <cp:lastModifiedBy>Anne Kilzer</cp:lastModifiedBy>
  <cp:revision>1</cp:revision>
  <dcterms:created xsi:type="dcterms:W3CDTF">2019-10-30T21:31:27Z</dcterms:created>
  <dcterms:modified xsi:type="dcterms:W3CDTF">2019-10-30T21:34:26Z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0x010100CE2A80AD37407C41A195B99257516CB1</vt:lpwstr>
  </property>
</Properties>
</file>