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diagrams/colors2.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4.xml" ContentType="application/vnd.openxmlformats-officedocument.drawingml.diagramColors+xml"/>
  <Override PartName="/ppt/diagrams/drawing2.xml" ContentType="application/vnd.ms-office.drawingml.diagramDrawing+xml"/>
  <Override PartName="/ppt/diagrams/colors3.xml" ContentType="application/vnd.openxmlformats-officedocument.drawingml.diagramColors+xml"/>
  <Override PartName="/ppt/diagrams/layout5.xml" ContentType="application/vnd.openxmlformats-officedocument.drawingml.diagramLayout+xml"/>
  <Override PartName="/ppt/diagrams/drawing3.xml" ContentType="application/vnd.ms-office.drawingml.diagramDrawing+xml"/>
  <Override PartName="/ppt/diagrams/quickStyle5.xml" ContentType="application/vnd.openxmlformats-officedocument.drawingml.diagramStyle+xml"/>
  <Override PartName="/ppt/diagrams/drawing4.xml" ContentType="application/vnd.ms-office.drawingml.diagramDrawing+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1" r:id="rId2"/>
    <p:sldId id="354" r:id="rId3"/>
    <p:sldId id="349" r:id="rId4"/>
    <p:sldId id="276" r:id="rId5"/>
    <p:sldId id="285" r:id="rId6"/>
    <p:sldId id="350" r:id="rId7"/>
    <p:sldId id="322" r:id="rId8"/>
    <p:sldId id="329" r:id="rId9"/>
    <p:sldId id="323" r:id="rId10"/>
    <p:sldId id="264" r:id="rId11"/>
    <p:sldId id="256" r:id="rId12"/>
    <p:sldId id="257" r:id="rId13"/>
    <p:sldId id="334" r:id="rId14"/>
    <p:sldId id="259" r:id="rId15"/>
    <p:sldId id="326" r:id="rId16"/>
    <p:sldId id="327" r:id="rId17"/>
    <p:sldId id="328" r:id="rId18"/>
    <p:sldId id="351" r:id="rId19"/>
    <p:sldId id="343" r:id="rId20"/>
    <p:sldId id="344" r:id="rId21"/>
    <p:sldId id="345" r:id="rId22"/>
    <p:sldId id="346" r:id="rId23"/>
    <p:sldId id="347" r:id="rId24"/>
    <p:sldId id="348" r:id="rId25"/>
    <p:sldId id="321" r:id="rId26"/>
    <p:sldId id="353"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151"/>
    <a:srgbClr val="0A4668"/>
    <a:srgbClr val="006A81"/>
    <a:srgbClr val="006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7" d="100"/>
          <a:sy n="37" d="100"/>
        </p:scale>
        <p:origin x="968" y="24"/>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11116-5EE7-4C13-A37A-DC2549BEF8F3}" type="doc">
      <dgm:prSet loTypeId="urn:microsoft.com/office/officeart/2005/8/layout/vList5" loCatId="list" qsTypeId="urn:microsoft.com/office/officeart/2005/8/quickstyle/simple1" qsCatId="simple" csTypeId="urn:microsoft.com/office/officeart/2005/8/colors/accent5_3" csCatId="accent5" phldr="1"/>
      <dgm:spPr/>
      <dgm:t>
        <a:bodyPr/>
        <a:lstStyle/>
        <a:p>
          <a:endParaRPr lang="en-US"/>
        </a:p>
      </dgm:t>
    </dgm:pt>
    <dgm:pt modelId="{7A4DAD93-09A0-44BF-94C3-5989D7FF9E7E}">
      <dgm:prSet phldrT="[Text]"/>
      <dgm:spPr/>
      <dgm:t>
        <a:bodyPr/>
        <a:lstStyle/>
        <a:p>
          <a:r>
            <a:rPr lang="en-US" dirty="0"/>
            <a:t>Purpose</a:t>
          </a:r>
        </a:p>
      </dgm:t>
    </dgm:pt>
    <dgm:pt modelId="{06073621-782A-42C9-9673-C53C14110941}" type="parTrans" cxnId="{2FD07387-1B3A-46C4-A84A-B82382159136}">
      <dgm:prSet/>
      <dgm:spPr/>
      <dgm:t>
        <a:bodyPr/>
        <a:lstStyle/>
        <a:p>
          <a:endParaRPr lang="en-US"/>
        </a:p>
      </dgm:t>
    </dgm:pt>
    <dgm:pt modelId="{576B5824-8A99-4CBB-B542-58C37666AC6D}" type="sibTrans" cxnId="{2FD07387-1B3A-46C4-A84A-B82382159136}">
      <dgm:prSet/>
      <dgm:spPr/>
      <dgm:t>
        <a:bodyPr/>
        <a:lstStyle/>
        <a:p>
          <a:endParaRPr lang="en-US"/>
        </a:p>
      </dgm:t>
    </dgm:pt>
    <dgm:pt modelId="{137C7B2D-BDFA-4C18-A797-3D65D7E14A9E}">
      <dgm:prSet phldrT="[Text]"/>
      <dgm:spPr/>
      <dgm:t>
        <a:bodyPr/>
        <a:lstStyle/>
        <a:p>
          <a:r>
            <a:rPr lang="en-US" dirty="0"/>
            <a:t>The purpose of the Hennepin – Carver Workforce Development Board is to ensure workforce services are provided within the service area via a coordinated intentional way therefore providing a pipeline of skilled workers to meet business demand.</a:t>
          </a:r>
        </a:p>
      </dgm:t>
    </dgm:pt>
    <dgm:pt modelId="{CDA3E08E-7696-4FA0-ABB9-C4DC58B8156E}" type="parTrans" cxnId="{F6D5B70B-40A0-4253-8E71-242A039301B9}">
      <dgm:prSet/>
      <dgm:spPr/>
      <dgm:t>
        <a:bodyPr/>
        <a:lstStyle/>
        <a:p>
          <a:endParaRPr lang="en-US"/>
        </a:p>
      </dgm:t>
    </dgm:pt>
    <dgm:pt modelId="{774AE90D-B32A-4185-9D93-64777DD9F3E6}" type="sibTrans" cxnId="{F6D5B70B-40A0-4253-8E71-242A039301B9}">
      <dgm:prSet/>
      <dgm:spPr/>
      <dgm:t>
        <a:bodyPr/>
        <a:lstStyle/>
        <a:p>
          <a:endParaRPr lang="en-US"/>
        </a:p>
      </dgm:t>
    </dgm:pt>
    <dgm:pt modelId="{8F32E41D-1D5E-48AC-800E-2B8643EF23A9}">
      <dgm:prSet phldrT="[Text]"/>
      <dgm:spPr/>
      <dgm:t>
        <a:bodyPr/>
        <a:lstStyle/>
        <a:p>
          <a:r>
            <a:rPr lang="en-US" dirty="0"/>
            <a:t>Population</a:t>
          </a:r>
        </a:p>
      </dgm:t>
    </dgm:pt>
    <dgm:pt modelId="{B527764B-C445-4D24-8C43-1B00C2F04B93}" type="parTrans" cxnId="{C79A9227-F367-4609-9B84-95BB45404BB3}">
      <dgm:prSet/>
      <dgm:spPr/>
      <dgm:t>
        <a:bodyPr/>
        <a:lstStyle/>
        <a:p>
          <a:endParaRPr lang="en-US"/>
        </a:p>
      </dgm:t>
    </dgm:pt>
    <dgm:pt modelId="{153E2A05-54BF-4632-BEB9-FC3569087B35}" type="sibTrans" cxnId="{C79A9227-F367-4609-9B84-95BB45404BB3}">
      <dgm:prSet/>
      <dgm:spPr/>
      <dgm:t>
        <a:bodyPr/>
        <a:lstStyle/>
        <a:p>
          <a:endParaRPr lang="en-US"/>
        </a:p>
      </dgm:t>
    </dgm:pt>
    <dgm:pt modelId="{D9AD5F06-3F00-4B2C-9CAF-BE3A91E2EEE7}">
      <dgm:prSet phldrT="[Text]"/>
      <dgm:spPr/>
      <dgm:t>
        <a:bodyPr/>
        <a:lstStyle/>
        <a:p>
          <a:r>
            <a:rPr lang="en-US" dirty="0"/>
            <a:t>The local Workforce Development Board manages a Workforce Development Area (WDA) serving:</a:t>
          </a:r>
        </a:p>
      </dgm:t>
    </dgm:pt>
    <dgm:pt modelId="{9F28CFED-7D2C-42EA-B662-DA9DE9E9FD73}" type="parTrans" cxnId="{21E33642-A785-4829-B004-EC5C945A20C8}">
      <dgm:prSet/>
      <dgm:spPr/>
      <dgm:t>
        <a:bodyPr/>
        <a:lstStyle/>
        <a:p>
          <a:endParaRPr lang="en-US"/>
        </a:p>
      </dgm:t>
    </dgm:pt>
    <dgm:pt modelId="{6B76F084-D3B1-45BF-9F54-73FC8634A576}" type="sibTrans" cxnId="{21E33642-A785-4829-B004-EC5C945A20C8}">
      <dgm:prSet/>
      <dgm:spPr/>
      <dgm:t>
        <a:bodyPr/>
        <a:lstStyle/>
        <a:p>
          <a:endParaRPr lang="en-US"/>
        </a:p>
      </dgm:t>
    </dgm:pt>
    <dgm:pt modelId="{74D124A9-C9B6-41BB-BCCE-E9E19BADC593}">
      <dgm:prSet phldrT="[Text]"/>
      <dgm:spPr/>
      <dgm:t>
        <a:bodyPr/>
        <a:lstStyle/>
        <a:p>
          <a:r>
            <a:rPr lang="en-US" dirty="0"/>
            <a:t>Partners</a:t>
          </a:r>
        </a:p>
      </dgm:t>
    </dgm:pt>
    <dgm:pt modelId="{3C039755-BB24-43FC-8100-C3D89C107290}" type="parTrans" cxnId="{79EA03A8-3C20-4832-BD1D-4860365D5B60}">
      <dgm:prSet/>
      <dgm:spPr/>
      <dgm:t>
        <a:bodyPr/>
        <a:lstStyle/>
        <a:p>
          <a:endParaRPr lang="en-US"/>
        </a:p>
      </dgm:t>
    </dgm:pt>
    <dgm:pt modelId="{F30331EF-7964-48C8-B11B-436F69C3B070}" type="sibTrans" cxnId="{79EA03A8-3C20-4832-BD1D-4860365D5B60}">
      <dgm:prSet/>
      <dgm:spPr/>
      <dgm:t>
        <a:bodyPr/>
        <a:lstStyle/>
        <a:p>
          <a:endParaRPr lang="en-US"/>
        </a:p>
      </dgm:t>
    </dgm:pt>
    <dgm:pt modelId="{DD3F9787-0D03-483F-831B-B3DA73959220}">
      <dgm:prSet phldrT="[Text]"/>
      <dgm:spPr/>
      <dgm:t>
        <a:bodyPr/>
        <a:lstStyle/>
        <a:p>
          <a:endParaRPr lang="en-US" dirty="0"/>
        </a:p>
      </dgm:t>
    </dgm:pt>
    <dgm:pt modelId="{8763FCCD-3848-442B-A12D-7EFB8E34AD9B}" type="parTrans" cxnId="{E780BE9E-2B26-47FC-A3FF-F5C654B7E80D}">
      <dgm:prSet/>
      <dgm:spPr/>
      <dgm:t>
        <a:bodyPr/>
        <a:lstStyle/>
        <a:p>
          <a:endParaRPr lang="en-US"/>
        </a:p>
      </dgm:t>
    </dgm:pt>
    <dgm:pt modelId="{A4B43882-0D93-459D-ACDE-8D83D0848B61}" type="sibTrans" cxnId="{E780BE9E-2B26-47FC-A3FF-F5C654B7E80D}">
      <dgm:prSet/>
      <dgm:spPr/>
      <dgm:t>
        <a:bodyPr/>
        <a:lstStyle/>
        <a:p>
          <a:endParaRPr lang="en-US"/>
        </a:p>
      </dgm:t>
    </dgm:pt>
    <dgm:pt modelId="{218ACF0E-B300-409D-8C12-78857D8D93FB}">
      <dgm:prSet phldrT="[Text]"/>
      <dgm:spPr/>
      <dgm:t>
        <a:bodyPr/>
        <a:lstStyle/>
        <a:p>
          <a:r>
            <a:rPr lang="en-US" dirty="0"/>
            <a:t>Hennepin &amp; Carver Counties, Adult Basic Education, DEED Job Service, DEED Vocational Rehabilitation Services, Community Based Organizations serving populations with barriers to employment, Post-Secondary institutions, Labor Unions, with all boards comprised of a minimum of 50% business representatives</a:t>
          </a:r>
        </a:p>
      </dgm:t>
    </dgm:pt>
    <dgm:pt modelId="{5AFD89E9-E2F9-4464-8D89-A51BB320A831}" type="parTrans" cxnId="{CD531DEE-55A8-4806-A699-FA1F0687321F}">
      <dgm:prSet/>
      <dgm:spPr/>
      <dgm:t>
        <a:bodyPr/>
        <a:lstStyle/>
        <a:p>
          <a:endParaRPr lang="en-US"/>
        </a:p>
      </dgm:t>
    </dgm:pt>
    <dgm:pt modelId="{9948CDF2-B183-4B83-A3D2-4CE999513DF1}" type="sibTrans" cxnId="{CD531DEE-55A8-4806-A699-FA1F0687321F}">
      <dgm:prSet/>
      <dgm:spPr/>
      <dgm:t>
        <a:bodyPr/>
        <a:lstStyle/>
        <a:p>
          <a:endParaRPr lang="en-US"/>
        </a:p>
      </dgm:t>
    </dgm:pt>
    <dgm:pt modelId="{22B81476-D48F-4AEB-B7A5-D95DF04E65AF}">
      <dgm:prSet phldrT="[Text]"/>
      <dgm:spPr/>
      <dgm:t>
        <a:bodyPr/>
        <a:lstStyle/>
        <a:p>
          <a:r>
            <a:rPr lang="en-US" dirty="0"/>
            <a:t>Suburban Hennepin County (excluding the City of Minneapolis)</a:t>
          </a:r>
        </a:p>
      </dgm:t>
    </dgm:pt>
    <dgm:pt modelId="{89D80CBE-585C-46F3-8521-56B457494B92}" type="parTrans" cxnId="{46F5C55C-A756-4B1B-808C-0C8DBE9F243C}">
      <dgm:prSet/>
      <dgm:spPr/>
      <dgm:t>
        <a:bodyPr/>
        <a:lstStyle/>
        <a:p>
          <a:endParaRPr lang="en-US"/>
        </a:p>
      </dgm:t>
    </dgm:pt>
    <dgm:pt modelId="{F2C2E024-5EAB-42CD-A250-EC9608FF6CEF}" type="sibTrans" cxnId="{46F5C55C-A756-4B1B-808C-0C8DBE9F243C}">
      <dgm:prSet/>
      <dgm:spPr/>
      <dgm:t>
        <a:bodyPr/>
        <a:lstStyle/>
        <a:p>
          <a:endParaRPr lang="en-US"/>
        </a:p>
      </dgm:t>
    </dgm:pt>
    <dgm:pt modelId="{E88A24BC-CBCF-41EA-9FDA-24E886B6CDCE}">
      <dgm:prSet phldrT="[Text]"/>
      <dgm:spPr/>
      <dgm:t>
        <a:bodyPr/>
        <a:lstStyle/>
        <a:p>
          <a:r>
            <a:rPr lang="en-US" dirty="0"/>
            <a:t>Carver County</a:t>
          </a:r>
        </a:p>
      </dgm:t>
    </dgm:pt>
    <dgm:pt modelId="{B8BD70BC-D91F-4C37-931D-9700288264EA}" type="parTrans" cxnId="{B0B74754-1B6A-4765-B0B9-9CF91D71884D}">
      <dgm:prSet/>
      <dgm:spPr/>
      <dgm:t>
        <a:bodyPr/>
        <a:lstStyle/>
        <a:p>
          <a:endParaRPr lang="en-US"/>
        </a:p>
      </dgm:t>
    </dgm:pt>
    <dgm:pt modelId="{89F4FF30-AA7A-464A-B48D-229160964C17}" type="sibTrans" cxnId="{B0B74754-1B6A-4765-B0B9-9CF91D71884D}">
      <dgm:prSet/>
      <dgm:spPr/>
      <dgm:t>
        <a:bodyPr/>
        <a:lstStyle/>
        <a:p>
          <a:endParaRPr lang="en-US"/>
        </a:p>
      </dgm:t>
    </dgm:pt>
    <dgm:pt modelId="{994ADE37-FD69-4EA2-AD7B-4A5921061CAE}" type="pres">
      <dgm:prSet presAssocID="{A8C11116-5EE7-4C13-A37A-DC2549BEF8F3}" presName="Name0" presStyleCnt="0">
        <dgm:presLayoutVars>
          <dgm:dir/>
          <dgm:animLvl val="lvl"/>
          <dgm:resizeHandles val="exact"/>
        </dgm:presLayoutVars>
      </dgm:prSet>
      <dgm:spPr/>
    </dgm:pt>
    <dgm:pt modelId="{76624C8F-8763-4065-B3B6-AACA61279FE4}" type="pres">
      <dgm:prSet presAssocID="{7A4DAD93-09A0-44BF-94C3-5989D7FF9E7E}" presName="linNode" presStyleCnt="0"/>
      <dgm:spPr/>
    </dgm:pt>
    <dgm:pt modelId="{49BC4F74-FD9C-4A26-B2B6-1EB778587413}" type="pres">
      <dgm:prSet presAssocID="{7A4DAD93-09A0-44BF-94C3-5989D7FF9E7E}" presName="parentText" presStyleLbl="node1" presStyleIdx="0" presStyleCnt="3">
        <dgm:presLayoutVars>
          <dgm:chMax val="1"/>
          <dgm:bulletEnabled val="1"/>
        </dgm:presLayoutVars>
      </dgm:prSet>
      <dgm:spPr/>
    </dgm:pt>
    <dgm:pt modelId="{9D929E8F-1B2B-4B53-9741-255149F59E31}" type="pres">
      <dgm:prSet presAssocID="{7A4DAD93-09A0-44BF-94C3-5989D7FF9E7E}" presName="descendantText" presStyleLbl="alignAccFollowNode1" presStyleIdx="0" presStyleCnt="3" custLinFactNeighborX="485" custLinFactNeighborY="-2877">
        <dgm:presLayoutVars>
          <dgm:bulletEnabled val="1"/>
        </dgm:presLayoutVars>
      </dgm:prSet>
      <dgm:spPr/>
    </dgm:pt>
    <dgm:pt modelId="{5FC89CD7-F270-41FE-B744-30ABF09826DA}" type="pres">
      <dgm:prSet presAssocID="{576B5824-8A99-4CBB-B542-58C37666AC6D}" presName="sp" presStyleCnt="0"/>
      <dgm:spPr/>
    </dgm:pt>
    <dgm:pt modelId="{3ACC6FE3-5E1E-406A-BEED-0EA85BF2C799}" type="pres">
      <dgm:prSet presAssocID="{8F32E41D-1D5E-48AC-800E-2B8643EF23A9}" presName="linNode" presStyleCnt="0"/>
      <dgm:spPr/>
    </dgm:pt>
    <dgm:pt modelId="{8FE6D856-0701-448F-ACFC-418705B117CE}" type="pres">
      <dgm:prSet presAssocID="{8F32E41D-1D5E-48AC-800E-2B8643EF23A9}" presName="parentText" presStyleLbl="node1" presStyleIdx="1" presStyleCnt="3">
        <dgm:presLayoutVars>
          <dgm:chMax val="1"/>
          <dgm:bulletEnabled val="1"/>
        </dgm:presLayoutVars>
      </dgm:prSet>
      <dgm:spPr/>
    </dgm:pt>
    <dgm:pt modelId="{1D99C8CC-C50B-4180-AB68-B275CEA1F540}" type="pres">
      <dgm:prSet presAssocID="{8F32E41D-1D5E-48AC-800E-2B8643EF23A9}" presName="descendantText" presStyleLbl="alignAccFollowNode1" presStyleIdx="1" presStyleCnt="3">
        <dgm:presLayoutVars>
          <dgm:bulletEnabled val="1"/>
        </dgm:presLayoutVars>
      </dgm:prSet>
      <dgm:spPr/>
    </dgm:pt>
    <dgm:pt modelId="{0DAB2BBC-94C5-4D17-93EA-216CA3376EEA}" type="pres">
      <dgm:prSet presAssocID="{153E2A05-54BF-4632-BEB9-FC3569087B35}" presName="sp" presStyleCnt="0"/>
      <dgm:spPr/>
    </dgm:pt>
    <dgm:pt modelId="{E0332D7F-EDF9-4047-80E6-9663526989E9}" type="pres">
      <dgm:prSet presAssocID="{74D124A9-C9B6-41BB-BCCE-E9E19BADC593}" presName="linNode" presStyleCnt="0"/>
      <dgm:spPr/>
    </dgm:pt>
    <dgm:pt modelId="{4E7ED8EC-0192-4D10-A01E-36DBB1D15685}" type="pres">
      <dgm:prSet presAssocID="{74D124A9-C9B6-41BB-BCCE-E9E19BADC593}" presName="parentText" presStyleLbl="node1" presStyleIdx="2" presStyleCnt="3">
        <dgm:presLayoutVars>
          <dgm:chMax val="1"/>
          <dgm:bulletEnabled val="1"/>
        </dgm:presLayoutVars>
      </dgm:prSet>
      <dgm:spPr/>
    </dgm:pt>
    <dgm:pt modelId="{BCC0D50B-60C6-42C2-B4FA-83C928A94A14}" type="pres">
      <dgm:prSet presAssocID="{74D124A9-C9B6-41BB-BCCE-E9E19BADC593}" presName="descendantText" presStyleLbl="alignAccFollowNode1" presStyleIdx="2" presStyleCnt="3" custLinFactNeighborX="793" custLinFactNeighborY="0">
        <dgm:presLayoutVars>
          <dgm:bulletEnabled val="1"/>
        </dgm:presLayoutVars>
      </dgm:prSet>
      <dgm:spPr/>
    </dgm:pt>
  </dgm:ptLst>
  <dgm:cxnLst>
    <dgm:cxn modelId="{F6D5B70B-40A0-4253-8E71-242A039301B9}" srcId="{7A4DAD93-09A0-44BF-94C3-5989D7FF9E7E}" destId="{137C7B2D-BDFA-4C18-A797-3D65D7E14A9E}" srcOrd="0" destOrd="0" parTransId="{CDA3E08E-7696-4FA0-ABB9-C4DC58B8156E}" sibTransId="{774AE90D-B32A-4185-9D93-64777DD9F3E6}"/>
    <dgm:cxn modelId="{A05CD410-B4A7-463F-B9DB-E366DCB723B6}" type="presOf" srcId="{218ACF0E-B300-409D-8C12-78857D8D93FB}" destId="{BCC0D50B-60C6-42C2-B4FA-83C928A94A14}" srcOrd="0" destOrd="1" presId="urn:microsoft.com/office/officeart/2005/8/layout/vList5"/>
    <dgm:cxn modelId="{C79A9227-F367-4609-9B84-95BB45404BB3}" srcId="{A8C11116-5EE7-4C13-A37A-DC2549BEF8F3}" destId="{8F32E41D-1D5E-48AC-800E-2B8643EF23A9}" srcOrd="1" destOrd="0" parTransId="{B527764B-C445-4D24-8C43-1B00C2F04B93}" sibTransId="{153E2A05-54BF-4632-BEB9-FC3569087B35}"/>
    <dgm:cxn modelId="{282B3D2A-C29C-4E9B-A1B8-165A77EC5CEA}" type="presOf" srcId="{137C7B2D-BDFA-4C18-A797-3D65D7E14A9E}" destId="{9D929E8F-1B2B-4B53-9741-255149F59E31}" srcOrd="0" destOrd="0" presId="urn:microsoft.com/office/officeart/2005/8/layout/vList5"/>
    <dgm:cxn modelId="{5E293035-0625-473C-834D-0C22B8932F62}" type="presOf" srcId="{7A4DAD93-09A0-44BF-94C3-5989D7FF9E7E}" destId="{49BC4F74-FD9C-4A26-B2B6-1EB778587413}" srcOrd="0" destOrd="0" presId="urn:microsoft.com/office/officeart/2005/8/layout/vList5"/>
    <dgm:cxn modelId="{46F5C55C-A756-4B1B-808C-0C8DBE9F243C}" srcId="{D9AD5F06-3F00-4B2C-9CAF-BE3A91E2EEE7}" destId="{22B81476-D48F-4AEB-B7A5-D95DF04E65AF}" srcOrd="0" destOrd="0" parTransId="{89D80CBE-585C-46F3-8521-56B457494B92}" sibTransId="{F2C2E024-5EAB-42CD-A250-EC9608FF6CEF}"/>
    <dgm:cxn modelId="{4B481E42-70BD-4D21-A2EC-15B72AA3DD58}" type="presOf" srcId="{DD3F9787-0D03-483F-831B-B3DA73959220}" destId="{BCC0D50B-60C6-42C2-B4FA-83C928A94A14}" srcOrd="0" destOrd="0" presId="urn:microsoft.com/office/officeart/2005/8/layout/vList5"/>
    <dgm:cxn modelId="{21E33642-A785-4829-B004-EC5C945A20C8}" srcId="{8F32E41D-1D5E-48AC-800E-2B8643EF23A9}" destId="{D9AD5F06-3F00-4B2C-9CAF-BE3A91E2EEE7}" srcOrd="0" destOrd="0" parTransId="{9F28CFED-7D2C-42EA-B662-DA9DE9E9FD73}" sibTransId="{6B76F084-D3B1-45BF-9F54-73FC8634A576}"/>
    <dgm:cxn modelId="{27980064-1871-4705-A384-E691771C38B4}" type="presOf" srcId="{22B81476-D48F-4AEB-B7A5-D95DF04E65AF}" destId="{1D99C8CC-C50B-4180-AB68-B275CEA1F540}" srcOrd="0" destOrd="1" presId="urn:microsoft.com/office/officeart/2005/8/layout/vList5"/>
    <dgm:cxn modelId="{3C333C69-A44A-40AD-981B-68B27C00B145}" type="presOf" srcId="{74D124A9-C9B6-41BB-BCCE-E9E19BADC593}" destId="{4E7ED8EC-0192-4D10-A01E-36DBB1D15685}" srcOrd="0" destOrd="0" presId="urn:microsoft.com/office/officeart/2005/8/layout/vList5"/>
    <dgm:cxn modelId="{D5D0E86A-9B0B-4BD6-B945-0734B398B48C}" type="presOf" srcId="{A8C11116-5EE7-4C13-A37A-DC2549BEF8F3}" destId="{994ADE37-FD69-4EA2-AD7B-4A5921061CAE}" srcOrd="0" destOrd="0" presId="urn:microsoft.com/office/officeart/2005/8/layout/vList5"/>
    <dgm:cxn modelId="{B0B74754-1B6A-4765-B0B9-9CF91D71884D}" srcId="{D9AD5F06-3F00-4B2C-9CAF-BE3A91E2EEE7}" destId="{E88A24BC-CBCF-41EA-9FDA-24E886B6CDCE}" srcOrd="1" destOrd="0" parTransId="{B8BD70BC-D91F-4C37-931D-9700288264EA}" sibTransId="{89F4FF30-AA7A-464A-B48D-229160964C17}"/>
    <dgm:cxn modelId="{74C0C281-0D0C-41A2-98FB-2EA2218498B4}" type="presOf" srcId="{D9AD5F06-3F00-4B2C-9CAF-BE3A91E2EEE7}" destId="{1D99C8CC-C50B-4180-AB68-B275CEA1F540}" srcOrd="0" destOrd="0" presId="urn:microsoft.com/office/officeart/2005/8/layout/vList5"/>
    <dgm:cxn modelId="{2FD07387-1B3A-46C4-A84A-B82382159136}" srcId="{A8C11116-5EE7-4C13-A37A-DC2549BEF8F3}" destId="{7A4DAD93-09A0-44BF-94C3-5989D7FF9E7E}" srcOrd="0" destOrd="0" parTransId="{06073621-782A-42C9-9673-C53C14110941}" sibTransId="{576B5824-8A99-4CBB-B542-58C37666AC6D}"/>
    <dgm:cxn modelId="{E780BE9E-2B26-47FC-A3FF-F5C654B7E80D}" srcId="{74D124A9-C9B6-41BB-BCCE-E9E19BADC593}" destId="{DD3F9787-0D03-483F-831B-B3DA73959220}" srcOrd="0" destOrd="0" parTransId="{8763FCCD-3848-442B-A12D-7EFB8E34AD9B}" sibTransId="{A4B43882-0D93-459D-ACDE-8D83D0848B61}"/>
    <dgm:cxn modelId="{79EA03A8-3C20-4832-BD1D-4860365D5B60}" srcId="{A8C11116-5EE7-4C13-A37A-DC2549BEF8F3}" destId="{74D124A9-C9B6-41BB-BCCE-E9E19BADC593}" srcOrd="2" destOrd="0" parTransId="{3C039755-BB24-43FC-8100-C3D89C107290}" sibTransId="{F30331EF-7964-48C8-B11B-436F69C3B070}"/>
    <dgm:cxn modelId="{B82C0DB5-57A4-473F-ABD5-CF28DDD8819D}" type="presOf" srcId="{8F32E41D-1D5E-48AC-800E-2B8643EF23A9}" destId="{8FE6D856-0701-448F-ACFC-418705B117CE}" srcOrd="0" destOrd="0" presId="urn:microsoft.com/office/officeart/2005/8/layout/vList5"/>
    <dgm:cxn modelId="{9C4D75BE-C5AE-4952-92FD-7790DE8018F3}" type="presOf" srcId="{E88A24BC-CBCF-41EA-9FDA-24E886B6CDCE}" destId="{1D99C8CC-C50B-4180-AB68-B275CEA1F540}" srcOrd="0" destOrd="2" presId="urn:microsoft.com/office/officeart/2005/8/layout/vList5"/>
    <dgm:cxn modelId="{CD531DEE-55A8-4806-A699-FA1F0687321F}" srcId="{74D124A9-C9B6-41BB-BCCE-E9E19BADC593}" destId="{218ACF0E-B300-409D-8C12-78857D8D93FB}" srcOrd="1" destOrd="0" parTransId="{5AFD89E9-E2F9-4464-8D89-A51BB320A831}" sibTransId="{9948CDF2-B183-4B83-A3D2-4CE999513DF1}"/>
    <dgm:cxn modelId="{72E14C84-76DD-45C7-8E6A-DD0262DE61C6}" type="presParOf" srcId="{994ADE37-FD69-4EA2-AD7B-4A5921061CAE}" destId="{76624C8F-8763-4065-B3B6-AACA61279FE4}" srcOrd="0" destOrd="0" presId="urn:microsoft.com/office/officeart/2005/8/layout/vList5"/>
    <dgm:cxn modelId="{1FFF8887-C387-420C-A993-52B95C1D965E}" type="presParOf" srcId="{76624C8F-8763-4065-B3B6-AACA61279FE4}" destId="{49BC4F74-FD9C-4A26-B2B6-1EB778587413}" srcOrd="0" destOrd="0" presId="urn:microsoft.com/office/officeart/2005/8/layout/vList5"/>
    <dgm:cxn modelId="{E60D3F1E-F16E-4003-9385-0E046130C86D}" type="presParOf" srcId="{76624C8F-8763-4065-B3B6-AACA61279FE4}" destId="{9D929E8F-1B2B-4B53-9741-255149F59E31}" srcOrd="1" destOrd="0" presId="urn:microsoft.com/office/officeart/2005/8/layout/vList5"/>
    <dgm:cxn modelId="{81ADCE7E-3AAD-4DAD-B027-AA72E5FE1070}" type="presParOf" srcId="{994ADE37-FD69-4EA2-AD7B-4A5921061CAE}" destId="{5FC89CD7-F270-41FE-B744-30ABF09826DA}" srcOrd="1" destOrd="0" presId="urn:microsoft.com/office/officeart/2005/8/layout/vList5"/>
    <dgm:cxn modelId="{535F4173-886C-472A-81FC-CAB80A60752C}" type="presParOf" srcId="{994ADE37-FD69-4EA2-AD7B-4A5921061CAE}" destId="{3ACC6FE3-5E1E-406A-BEED-0EA85BF2C799}" srcOrd="2" destOrd="0" presId="urn:microsoft.com/office/officeart/2005/8/layout/vList5"/>
    <dgm:cxn modelId="{8E0F26D8-B483-4D20-9E47-C510D2E42111}" type="presParOf" srcId="{3ACC6FE3-5E1E-406A-BEED-0EA85BF2C799}" destId="{8FE6D856-0701-448F-ACFC-418705B117CE}" srcOrd="0" destOrd="0" presId="urn:microsoft.com/office/officeart/2005/8/layout/vList5"/>
    <dgm:cxn modelId="{00AE296E-715D-4DF5-AA66-691BAC242400}" type="presParOf" srcId="{3ACC6FE3-5E1E-406A-BEED-0EA85BF2C799}" destId="{1D99C8CC-C50B-4180-AB68-B275CEA1F540}" srcOrd="1" destOrd="0" presId="urn:microsoft.com/office/officeart/2005/8/layout/vList5"/>
    <dgm:cxn modelId="{3930162E-34CC-425D-8C27-328ECC7EC6ED}" type="presParOf" srcId="{994ADE37-FD69-4EA2-AD7B-4A5921061CAE}" destId="{0DAB2BBC-94C5-4D17-93EA-216CA3376EEA}" srcOrd="3" destOrd="0" presId="urn:microsoft.com/office/officeart/2005/8/layout/vList5"/>
    <dgm:cxn modelId="{2DE0071D-F919-403E-958F-B8DE34C5EBA9}" type="presParOf" srcId="{994ADE37-FD69-4EA2-AD7B-4A5921061CAE}" destId="{E0332D7F-EDF9-4047-80E6-9663526989E9}" srcOrd="4" destOrd="0" presId="urn:microsoft.com/office/officeart/2005/8/layout/vList5"/>
    <dgm:cxn modelId="{DE26A28C-A2E4-4236-87F9-D40489773D31}" type="presParOf" srcId="{E0332D7F-EDF9-4047-80E6-9663526989E9}" destId="{4E7ED8EC-0192-4D10-A01E-36DBB1D15685}" srcOrd="0" destOrd="0" presId="urn:microsoft.com/office/officeart/2005/8/layout/vList5"/>
    <dgm:cxn modelId="{F5B508CA-743C-4340-BDF6-3AC2AF7C5602}" type="presParOf" srcId="{E0332D7F-EDF9-4047-80E6-9663526989E9}" destId="{BCC0D50B-60C6-42C2-B4FA-83C928A94A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11116-5EE7-4C13-A37A-DC2549BEF8F3}" type="doc">
      <dgm:prSet loTypeId="urn:microsoft.com/office/officeart/2005/8/layout/vList5" loCatId="list" qsTypeId="urn:microsoft.com/office/officeart/2005/8/quickstyle/simple1" qsCatId="simple" csTypeId="urn:microsoft.com/office/officeart/2005/8/colors/accent5_3" csCatId="accent5" phldr="1"/>
      <dgm:spPr/>
      <dgm:t>
        <a:bodyPr/>
        <a:lstStyle/>
        <a:p>
          <a:endParaRPr lang="en-US"/>
        </a:p>
      </dgm:t>
    </dgm:pt>
    <dgm:pt modelId="{7A4DAD93-09A0-44BF-94C3-5989D7FF9E7E}">
      <dgm:prSet phldrT="[Text]"/>
      <dgm:spPr/>
      <dgm:t>
        <a:bodyPr/>
        <a:lstStyle/>
        <a:p>
          <a:r>
            <a:rPr lang="en-US" dirty="0"/>
            <a:t>Purpose</a:t>
          </a:r>
        </a:p>
      </dgm:t>
    </dgm:pt>
    <dgm:pt modelId="{06073621-782A-42C9-9673-C53C14110941}" type="parTrans" cxnId="{2FD07387-1B3A-46C4-A84A-B82382159136}">
      <dgm:prSet/>
      <dgm:spPr/>
      <dgm:t>
        <a:bodyPr/>
        <a:lstStyle/>
        <a:p>
          <a:endParaRPr lang="en-US"/>
        </a:p>
      </dgm:t>
    </dgm:pt>
    <dgm:pt modelId="{576B5824-8A99-4CBB-B542-58C37666AC6D}" type="sibTrans" cxnId="{2FD07387-1B3A-46C4-A84A-B82382159136}">
      <dgm:prSet/>
      <dgm:spPr/>
      <dgm:t>
        <a:bodyPr/>
        <a:lstStyle/>
        <a:p>
          <a:endParaRPr lang="en-US"/>
        </a:p>
      </dgm:t>
    </dgm:pt>
    <dgm:pt modelId="{137C7B2D-BDFA-4C18-A797-3D65D7E14A9E}">
      <dgm:prSet phldrT="[Text]"/>
      <dgm:spPr/>
      <dgm:t>
        <a:bodyPr/>
        <a:lstStyle/>
        <a:p>
          <a:r>
            <a:rPr lang="en-US" dirty="0"/>
            <a:t>The Dislocated Worker program aids employers in the transition of layoffs to ensure individuals are aware of services to prepare them for the next phase in their career.</a:t>
          </a:r>
        </a:p>
      </dgm:t>
    </dgm:pt>
    <dgm:pt modelId="{CDA3E08E-7696-4FA0-ABB9-C4DC58B8156E}" type="parTrans" cxnId="{F6D5B70B-40A0-4253-8E71-242A039301B9}">
      <dgm:prSet/>
      <dgm:spPr/>
      <dgm:t>
        <a:bodyPr/>
        <a:lstStyle/>
        <a:p>
          <a:endParaRPr lang="en-US"/>
        </a:p>
      </dgm:t>
    </dgm:pt>
    <dgm:pt modelId="{774AE90D-B32A-4185-9D93-64777DD9F3E6}" type="sibTrans" cxnId="{F6D5B70B-40A0-4253-8E71-242A039301B9}">
      <dgm:prSet/>
      <dgm:spPr/>
      <dgm:t>
        <a:bodyPr/>
        <a:lstStyle/>
        <a:p>
          <a:endParaRPr lang="en-US"/>
        </a:p>
      </dgm:t>
    </dgm:pt>
    <dgm:pt modelId="{8F32E41D-1D5E-48AC-800E-2B8643EF23A9}">
      <dgm:prSet phldrT="[Text]"/>
      <dgm:spPr/>
      <dgm:t>
        <a:bodyPr/>
        <a:lstStyle/>
        <a:p>
          <a:r>
            <a:rPr lang="en-US" dirty="0"/>
            <a:t>Population</a:t>
          </a:r>
        </a:p>
      </dgm:t>
    </dgm:pt>
    <dgm:pt modelId="{B527764B-C445-4D24-8C43-1B00C2F04B93}" type="parTrans" cxnId="{C79A9227-F367-4609-9B84-95BB45404BB3}">
      <dgm:prSet/>
      <dgm:spPr/>
      <dgm:t>
        <a:bodyPr/>
        <a:lstStyle/>
        <a:p>
          <a:endParaRPr lang="en-US"/>
        </a:p>
      </dgm:t>
    </dgm:pt>
    <dgm:pt modelId="{153E2A05-54BF-4632-BEB9-FC3569087B35}" type="sibTrans" cxnId="{C79A9227-F367-4609-9B84-95BB45404BB3}">
      <dgm:prSet/>
      <dgm:spPr/>
      <dgm:t>
        <a:bodyPr/>
        <a:lstStyle/>
        <a:p>
          <a:endParaRPr lang="en-US"/>
        </a:p>
      </dgm:t>
    </dgm:pt>
    <dgm:pt modelId="{D9AD5F06-3F00-4B2C-9CAF-BE3A91E2EEE7}">
      <dgm:prSet phldrT="[Text]"/>
      <dgm:spPr/>
      <dgm:t>
        <a:bodyPr/>
        <a:lstStyle/>
        <a:p>
          <a:r>
            <a:rPr lang="en-US" dirty="0"/>
            <a:t>Serves adults who have been laid off (or notified that a layoff is coming) through no fault of their own.</a:t>
          </a:r>
        </a:p>
      </dgm:t>
    </dgm:pt>
    <dgm:pt modelId="{9F28CFED-7D2C-42EA-B662-DA9DE9E9FD73}" type="parTrans" cxnId="{21E33642-A785-4829-B004-EC5C945A20C8}">
      <dgm:prSet/>
      <dgm:spPr/>
      <dgm:t>
        <a:bodyPr/>
        <a:lstStyle/>
        <a:p>
          <a:endParaRPr lang="en-US"/>
        </a:p>
      </dgm:t>
    </dgm:pt>
    <dgm:pt modelId="{6B76F084-D3B1-45BF-9F54-73FC8634A576}" type="sibTrans" cxnId="{21E33642-A785-4829-B004-EC5C945A20C8}">
      <dgm:prSet/>
      <dgm:spPr/>
      <dgm:t>
        <a:bodyPr/>
        <a:lstStyle/>
        <a:p>
          <a:endParaRPr lang="en-US"/>
        </a:p>
      </dgm:t>
    </dgm:pt>
    <dgm:pt modelId="{74D124A9-C9B6-41BB-BCCE-E9E19BADC593}">
      <dgm:prSet phldrT="[Text]"/>
      <dgm:spPr/>
      <dgm:t>
        <a:bodyPr/>
        <a:lstStyle/>
        <a:p>
          <a:r>
            <a:rPr lang="en-US" dirty="0"/>
            <a:t>Partners</a:t>
          </a:r>
        </a:p>
      </dgm:t>
    </dgm:pt>
    <dgm:pt modelId="{3C039755-BB24-43FC-8100-C3D89C107290}" type="parTrans" cxnId="{79EA03A8-3C20-4832-BD1D-4860365D5B60}">
      <dgm:prSet/>
      <dgm:spPr/>
      <dgm:t>
        <a:bodyPr/>
        <a:lstStyle/>
        <a:p>
          <a:endParaRPr lang="en-US"/>
        </a:p>
      </dgm:t>
    </dgm:pt>
    <dgm:pt modelId="{F30331EF-7964-48C8-B11B-436F69C3B070}" type="sibTrans" cxnId="{79EA03A8-3C20-4832-BD1D-4860365D5B60}">
      <dgm:prSet/>
      <dgm:spPr/>
      <dgm:t>
        <a:bodyPr/>
        <a:lstStyle/>
        <a:p>
          <a:endParaRPr lang="en-US"/>
        </a:p>
      </dgm:t>
    </dgm:pt>
    <dgm:pt modelId="{DD3F9787-0D03-483F-831B-B3DA73959220}">
      <dgm:prSet phldrT="[Text]"/>
      <dgm:spPr/>
      <dgm:t>
        <a:bodyPr/>
        <a:lstStyle/>
        <a:p>
          <a:endParaRPr lang="en-US" dirty="0"/>
        </a:p>
      </dgm:t>
    </dgm:pt>
    <dgm:pt modelId="{8763FCCD-3848-442B-A12D-7EFB8E34AD9B}" type="parTrans" cxnId="{E780BE9E-2B26-47FC-A3FF-F5C654B7E80D}">
      <dgm:prSet/>
      <dgm:spPr/>
      <dgm:t>
        <a:bodyPr/>
        <a:lstStyle/>
        <a:p>
          <a:endParaRPr lang="en-US"/>
        </a:p>
      </dgm:t>
    </dgm:pt>
    <dgm:pt modelId="{A4B43882-0D93-459D-ACDE-8D83D0848B61}" type="sibTrans" cxnId="{E780BE9E-2B26-47FC-A3FF-F5C654B7E80D}">
      <dgm:prSet/>
      <dgm:spPr/>
      <dgm:t>
        <a:bodyPr/>
        <a:lstStyle/>
        <a:p>
          <a:endParaRPr lang="en-US"/>
        </a:p>
      </dgm:t>
    </dgm:pt>
    <dgm:pt modelId="{218ACF0E-B300-409D-8C12-78857D8D93FB}">
      <dgm:prSet phldrT="[Text]"/>
      <dgm:spPr/>
      <dgm:t>
        <a:bodyPr/>
        <a:lstStyle/>
        <a:p>
          <a:r>
            <a:rPr lang="en-US" dirty="0"/>
            <a:t>AVIVO/Teamsters</a:t>
          </a:r>
        </a:p>
      </dgm:t>
    </dgm:pt>
    <dgm:pt modelId="{5AFD89E9-E2F9-4464-8D89-A51BB320A831}" type="parTrans" cxnId="{CD531DEE-55A8-4806-A699-FA1F0687321F}">
      <dgm:prSet/>
      <dgm:spPr/>
      <dgm:t>
        <a:bodyPr/>
        <a:lstStyle/>
        <a:p>
          <a:endParaRPr lang="en-US"/>
        </a:p>
      </dgm:t>
    </dgm:pt>
    <dgm:pt modelId="{9948CDF2-B183-4B83-A3D2-4CE999513DF1}" type="sibTrans" cxnId="{CD531DEE-55A8-4806-A699-FA1F0687321F}">
      <dgm:prSet/>
      <dgm:spPr/>
      <dgm:t>
        <a:bodyPr/>
        <a:lstStyle/>
        <a:p>
          <a:endParaRPr lang="en-US"/>
        </a:p>
      </dgm:t>
    </dgm:pt>
    <dgm:pt modelId="{9399E873-C694-40AF-A56C-9D2C11C6D7B4}">
      <dgm:prSet phldrT="[Text]"/>
      <dgm:spPr/>
      <dgm:t>
        <a:bodyPr/>
        <a:lstStyle/>
        <a:p>
          <a:r>
            <a:rPr lang="en-US" dirty="0"/>
            <a:t>Individuals may receive supportive services to assist in their job search as well as assistance in completing industry recognized credentialed training.</a:t>
          </a:r>
        </a:p>
      </dgm:t>
    </dgm:pt>
    <dgm:pt modelId="{36A017CF-18B7-4D23-B9CC-9ADCDA7B6220}" type="parTrans" cxnId="{CA86D1F0-A43E-4CF7-B14E-14B4B2BB4E20}">
      <dgm:prSet/>
      <dgm:spPr/>
      <dgm:t>
        <a:bodyPr/>
        <a:lstStyle/>
        <a:p>
          <a:endParaRPr lang="en-US"/>
        </a:p>
      </dgm:t>
    </dgm:pt>
    <dgm:pt modelId="{DE14357F-3425-4B17-A249-8E3D85AB92C8}" type="sibTrans" cxnId="{CA86D1F0-A43E-4CF7-B14E-14B4B2BB4E20}">
      <dgm:prSet/>
      <dgm:spPr/>
      <dgm:t>
        <a:bodyPr/>
        <a:lstStyle/>
        <a:p>
          <a:endParaRPr lang="en-US"/>
        </a:p>
      </dgm:t>
    </dgm:pt>
    <dgm:pt modelId="{2506BEBD-5A07-460D-A7D6-51F7396F67DB}">
      <dgm:prSet phldrT="[Text]"/>
      <dgm:spPr/>
      <dgm:t>
        <a:bodyPr/>
        <a:lstStyle/>
        <a:p>
          <a:r>
            <a:rPr lang="en-US" dirty="0"/>
            <a:t>Carver County</a:t>
          </a:r>
        </a:p>
      </dgm:t>
    </dgm:pt>
    <dgm:pt modelId="{D24F395F-F5CA-45EB-AB4C-62A743FBB1B8}" type="parTrans" cxnId="{D4DF93E0-C2CD-4825-8EBB-7DFA9A7F241D}">
      <dgm:prSet/>
      <dgm:spPr/>
      <dgm:t>
        <a:bodyPr/>
        <a:lstStyle/>
        <a:p>
          <a:endParaRPr lang="en-US"/>
        </a:p>
      </dgm:t>
    </dgm:pt>
    <dgm:pt modelId="{AC608F41-98F5-4984-9892-2CFF14D29E60}" type="sibTrans" cxnId="{D4DF93E0-C2CD-4825-8EBB-7DFA9A7F241D}">
      <dgm:prSet/>
      <dgm:spPr/>
      <dgm:t>
        <a:bodyPr/>
        <a:lstStyle/>
        <a:p>
          <a:endParaRPr lang="en-US"/>
        </a:p>
      </dgm:t>
    </dgm:pt>
    <dgm:pt modelId="{4D997826-99CB-491D-9058-0D93572095F6}">
      <dgm:prSet phldrT="[Text]"/>
      <dgm:spPr/>
      <dgm:t>
        <a:bodyPr/>
        <a:lstStyle/>
        <a:p>
          <a:r>
            <a:rPr lang="en-US" dirty="0"/>
            <a:t>Hired</a:t>
          </a:r>
        </a:p>
      </dgm:t>
    </dgm:pt>
    <dgm:pt modelId="{38A3E39B-D8EC-4FAF-861D-A934E56CAC75}" type="parTrans" cxnId="{DA0A11BE-C02A-4A34-89BC-9AE20674CE38}">
      <dgm:prSet/>
      <dgm:spPr/>
      <dgm:t>
        <a:bodyPr/>
        <a:lstStyle/>
        <a:p>
          <a:endParaRPr lang="en-US"/>
        </a:p>
      </dgm:t>
    </dgm:pt>
    <dgm:pt modelId="{AC86A03D-394A-4A56-9BCB-A203BABDEAE6}" type="sibTrans" cxnId="{DA0A11BE-C02A-4A34-89BC-9AE20674CE38}">
      <dgm:prSet/>
      <dgm:spPr/>
      <dgm:t>
        <a:bodyPr/>
        <a:lstStyle/>
        <a:p>
          <a:endParaRPr lang="en-US"/>
        </a:p>
      </dgm:t>
    </dgm:pt>
    <dgm:pt modelId="{47F967BB-086C-4C4A-B404-0AD6BEE402C2}">
      <dgm:prSet phldrT="[Text]"/>
      <dgm:spPr/>
      <dgm:t>
        <a:bodyPr/>
        <a:lstStyle/>
        <a:p>
          <a:endParaRPr lang="en-US" dirty="0"/>
        </a:p>
      </dgm:t>
    </dgm:pt>
    <dgm:pt modelId="{BFDFD978-473D-498D-9AA5-D92DB7904376}" type="parTrans" cxnId="{902BCBCB-F801-453C-AA23-A9AA83236AD1}">
      <dgm:prSet/>
      <dgm:spPr/>
      <dgm:t>
        <a:bodyPr/>
        <a:lstStyle/>
        <a:p>
          <a:endParaRPr lang="en-US"/>
        </a:p>
      </dgm:t>
    </dgm:pt>
    <dgm:pt modelId="{966F7A34-79B6-4A46-B547-5DDE72A24D89}" type="sibTrans" cxnId="{902BCBCB-F801-453C-AA23-A9AA83236AD1}">
      <dgm:prSet/>
      <dgm:spPr/>
      <dgm:t>
        <a:bodyPr/>
        <a:lstStyle/>
        <a:p>
          <a:endParaRPr lang="en-US"/>
        </a:p>
      </dgm:t>
    </dgm:pt>
    <dgm:pt modelId="{994ADE37-FD69-4EA2-AD7B-4A5921061CAE}" type="pres">
      <dgm:prSet presAssocID="{A8C11116-5EE7-4C13-A37A-DC2549BEF8F3}" presName="Name0" presStyleCnt="0">
        <dgm:presLayoutVars>
          <dgm:dir/>
          <dgm:animLvl val="lvl"/>
          <dgm:resizeHandles val="exact"/>
        </dgm:presLayoutVars>
      </dgm:prSet>
      <dgm:spPr/>
    </dgm:pt>
    <dgm:pt modelId="{76624C8F-8763-4065-B3B6-AACA61279FE4}" type="pres">
      <dgm:prSet presAssocID="{7A4DAD93-09A0-44BF-94C3-5989D7FF9E7E}" presName="linNode" presStyleCnt="0"/>
      <dgm:spPr/>
    </dgm:pt>
    <dgm:pt modelId="{49BC4F74-FD9C-4A26-B2B6-1EB778587413}" type="pres">
      <dgm:prSet presAssocID="{7A4DAD93-09A0-44BF-94C3-5989D7FF9E7E}" presName="parentText" presStyleLbl="node1" presStyleIdx="0" presStyleCnt="3" custLinFactNeighborX="0" custLinFactNeighborY="1793">
        <dgm:presLayoutVars>
          <dgm:chMax val="1"/>
          <dgm:bulletEnabled val="1"/>
        </dgm:presLayoutVars>
      </dgm:prSet>
      <dgm:spPr/>
    </dgm:pt>
    <dgm:pt modelId="{9D929E8F-1B2B-4B53-9741-255149F59E31}" type="pres">
      <dgm:prSet presAssocID="{7A4DAD93-09A0-44BF-94C3-5989D7FF9E7E}" presName="descendantText" presStyleLbl="alignAccFollowNode1" presStyleIdx="0" presStyleCnt="3" custLinFactNeighborX="-813" custLinFactNeighborY="-3612">
        <dgm:presLayoutVars>
          <dgm:bulletEnabled val="1"/>
        </dgm:presLayoutVars>
      </dgm:prSet>
      <dgm:spPr/>
    </dgm:pt>
    <dgm:pt modelId="{5FC89CD7-F270-41FE-B744-30ABF09826DA}" type="pres">
      <dgm:prSet presAssocID="{576B5824-8A99-4CBB-B542-58C37666AC6D}" presName="sp" presStyleCnt="0"/>
      <dgm:spPr/>
    </dgm:pt>
    <dgm:pt modelId="{3ACC6FE3-5E1E-406A-BEED-0EA85BF2C799}" type="pres">
      <dgm:prSet presAssocID="{8F32E41D-1D5E-48AC-800E-2B8643EF23A9}" presName="linNode" presStyleCnt="0"/>
      <dgm:spPr/>
    </dgm:pt>
    <dgm:pt modelId="{8FE6D856-0701-448F-ACFC-418705B117CE}" type="pres">
      <dgm:prSet presAssocID="{8F32E41D-1D5E-48AC-800E-2B8643EF23A9}" presName="parentText" presStyleLbl="node1" presStyleIdx="1" presStyleCnt="3">
        <dgm:presLayoutVars>
          <dgm:chMax val="1"/>
          <dgm:bulletEnabled val="1"/>
        </dgm:presLayoutVars>
      </dgm:prSet>
      <dgm:spPr/>
    </dgm:pt>
    <dgm:pt modelId="{1D99C8CC-C50B-4180-AB68-B275CEA1F540}" type="pres">
      <dgm:prSet presAssocID="{8F32E41D-1D5E-48AC-800E-2B8643EF23A9}" presName="descendantText" presStyleLbl="alignAccFollowNode1" presStyleIdx="1" presStyleCnt="3">
        <dgm:presLayoutVars>
          <dgm:bulletEnabled val="1"/>
        </dgm:presLayoutVars>
      </dgm:prSet>
      <dgm:spPr/>
    </dgm:pt>
    <dgm:pt modelId="{0DAB2BBC-94C5-4D17-93EA-216CA3376EEA}" type="pres">
      <dgm:prSet presAssocID="{153E2A05-54BF-4632-BEB9-FC3569087B35}" presName="sp" presStyleCnt="0"/>
      <dgm:spPr/>
    </dgm:pt>
    <dgm:pt modelId="{E0332D7F-EDF9-4047-80E6-9663526989E9}" type="pres">
      <dgm:prSet presAssocID="{74D124A9-C9B6-41BB-BCCE-E9E19BADC593}" presName="linNode" presStyleCnt="0"/>
      <dgm:spPr/>
    </dgm:pt>
    <dgm:pt modelId="{4E7ED8EC-0192-4D10-A01E-36DBB1D15685}" type="pres">
      <dgm:prSet presAssocID="{74D124A9-C9B6-41BB-BCCE-E9E19BADC593}" presName="parentText" presStyleLbl="node1" presStyleIdx="2" presStyleCnt="3">
        <dgm:presLayoutVars>
          <dgm:chMax val="1"/>
          <dgm:bulletEnabled val="1"/>
        </dgm:presLayoutVars>
      </dgm:prSet>
      <dgm:spPr/>
    </dgm:pt>
    <dgm:pt modelId="{BCC0D50B-60C6-42C2-B4FA-83C928A94A14}" type="pres">
      <dgm:prSet presAssocID="{74D124A9-C9B6-41BB-BCCE-E9E19BADC593}" presName="descendantText" presStyleLbl="alignAccFollowNode1" presStyleIdx="2" presStyleCnt="3">
        <dgm:presLayoutVars>
          <dgm:bulletEnabled val="1"/>
        </dgm:presLayoutVars>
      </dgm:prSet>
      <dgm:spPr/>
    </dgm:pt>
  </dgm:ptLst>
  <dgm:cxnLst>
    <dgm:cxn modelId="{F6D5B70B-40A0-4253-8E71-242A039301B9}" srcId="{7A4DAD93-09A0-44BF-94C3-5989D7FF9E7E}" destId="{137C7B2D-BDFA-4C18-A797-3D65D7E14A9E}" srcOrd="0" destOrd="0" parTransId="{CDA3E08E-7696-4FA0-ABB9-C4DC58B8156E}" sibTransId="{774AE90D-B32A-4185-9D93-64777DD9F3E6}"/>
    <dgm:cxn modelId="{A05CD410-B4A7-463F-B9DB-E366DCB723B6}" type="presOf" srcId="{218ACF0E-B300-409D-8C12-78857D8D93FB}" destId="{BCC0D50B-60C6-42C2-B4FA-83C928A94A14}" srcOrd="0" destOrd="1" presId="urn:microsoft.com/office/officeart/2005/8/layout/vList5"/>
    <dgm:cxn modelId="{C79A9227-F367-4609-9B84-95BB45404BB3}" srcId="{A8C11116-5EE7-4C13-A37A-DC2549BEF8F3}" destId="{8F32E41D-1D5E-48AC-800E-2B8643EF23A9}" srcOrd="1" destOrd="0" parTransId="{B527764B-C445-4D24-8C43-1B00C2F04B93}" sibTransId="{153E2A05-54BF-4632-BEB9-FC3569087B35}"/>
    <dgm:cxn modelId="{282B3D2A-C29C-4E9B-A1B8-165A77EC5CEA}" type="presOf" srcId="{137C7B2D-BDFA-4C18-A797-3D65D7E14A9E}" destId="{9D929E8F-1B2B-4B53-9741-255149F59E31}" srcOrd="0" destOrd="0" presId="urn:microsoft.com/office/officeart/2005/8/layout/vList5"/>
    <dgm:cxn modelId="{A1E8222C-BDF9-47F8-876E-BD7C7C173504}" type="presOf" srcId="{4D997826-99CB-491D-9058-0D93572095F6}" destId="{BCC0D50B-60C6-42C2-B4FA-83C928A94A14}" srcOrd="0" destOrd="2" presId="urn:microsoft.com/office/officeart/2005/8/layout/vList5"/>
    <dgm:cxn modelId="{5E293035-0625-473C-834D-0C22B8932F62}" type="presOf" srcId="{7A4DAD93-09A0-44BF-94C3-5989D7FF9E7E}" destId="{49BC4F74-FD9C-4A26-B2B6-1EB778587413}" srcOrd="0" destOrd="0" presId="urn:microsoft.com/office/officeart/2005/8/layout/vList5"/>
    <dgm:cxn modelId="{4B481E42-70BD-4D21-A2EC-15B72AA3DD58}" type="presOf" srcId="{DD3F9787-0D03-483F-831B-B3DA73959220}" destId="{BCC0D50B-60C6-42C2-B4FA-83C928A94A14}" srcOrd="0" destOrd="0" presId="urn:microsoft.com/office/officeart/2005/8/layout/vList5"/>
    <dgm:cxn modelId="{21E33642-A785-4829-B004-EC5C945A20C8}" srcId="{8F32E41D-1D5E-48AC-800E-2B8643EF23A9}" destId="{D9AD5F06-3F00-4B2C-9CAF-BE3A91E2EEE7}" srcOrd="0" destOrd="0" parTransId="{9F28CFED-7D2C-42EA-B662-DA9DE9E9FD73}" sibTransId="{6B76F084-D3B1-45BF-9F54-73FC8634A576}"/>
    <dgm:cxn modelId="{3C333C69-A44A-40AD-981B-68B27C00B145}" type="presOf" srcId="{74D124A9-C9B6-41BB-BCCE-E9E19BADC593}" destId="{4E7ED8EC-0192-4D10-A01E-36DBB1D15685}" srcOrd="0" destOrd="0" presId="urn:microsoft.com/office/officeart/2005/8/layout/vList5"/>
    <dgm:cxn modelId="{D5D0E86A-9B0B-4BD6-B945-0734B398B48C}" type="presOf" srcId="{A8C11116-5EE7-4C13-A37A-DC2549BEF8F3}" destId="{994ADE37-FD69-4EA2-AD7B-4A5921061CAE}" srcOrd="0" destOrd="0" presId="urn:microsoft.com/office/officeart/2005/8/layout/vList5"/>
    <dgm:cxn modelId="{E847366D-B6B6-40C6-9862-83CF0ED9B520}" type="presOf" srcId="{47F967BB-086C-4C4A-B404-0AD6BEE402C2}" destId="{9D929E8F-1B2B-4B53-9741-255149F59E31}" srcOrd="0" destOrd="1" presId="urn:microsoft.com/office/officeart/2005/8/layout/vList5"/>
    <dgm:cxn modelId="{74C0C281-0D0C-41A2-98FB-2EA2218498B4}" type="presOf" srcId="{D9AD5F06-3F00-4B2C-9CAF-BE3A91E2EEE7}" destId="{1D99C8CC-C50B-4180-AB68-B275CEA1F540}" srcOrd="0" destOrd="0" presId="urn:microsoft.com/office/officeart/2005/8/layout/vList5"/>
    <dgm:cxn modelId="{2FD07387-1B3A-46C4-A84A-B82382159136}" srcId="{A8C11116-5EE7-4C13-A37A-DC2549BEF8F3}" destId="{7A4DAD93-09A0-44BF-94C3-5989D7FF9E7E}" srcOrd="0" destOrd="0" parTransId="{06073621-782A-42C9-9673-C53C14110941}" sibTransId="{576B5824-8A99-4CBB-B542-58C37666AC6D}"/>
    <dgm:cxn modelId="{E780BE9E-2B26-47FC-A3FF-F5C654B7E80D}" srcId="{74D124A9-C9B6-41BB-BCCE-E9E19BADC593}" destId="{DD3F9787-0D03-483F-831B-B3DA73959220}" srcOrd="0" destOrd="0" parTransId="{8763FCCD-3848-442B-A12D-7EFB8E34AD9B}" sibTransId="{A4B43882-0D93-459D-ACDE-8D83D0848B61}"/>
    <dgm:cxn modelId="{3D0A24A0-BA53-479E-98C0-B5F94B8A01B6}" type="presOf" srcId="{2506BEBD-5A07-460D-A7D6-51F7396F67DB}" destId="{BCC0D50B-60C6-42C2-B4FA-83C928A94A14}" srcOrd="0" destOrd="3" presId="urn:microsoft.com/office/officeart/2005/8/layout/vList5"/>
    <dgm:cxn modelId="{79EA03A8-3C20-4832-BD1D-4860365D5B60}" srcId="{A8C11116-5EE7-4C13-A37A-DC2549BEF8F3}" destId="{74D124A9-C9B6-41BB-BCCE-E9E19BADC593}" srcOrd="2" destOrd="0" parTransId="{3C039755-BB24-43FC-8100-C3D89C107290}" sibTransId="{F30331EF-7964-48C8-B11B-436F69C3B070}"/>
    <dgm:cxn modelId="{B374AFB0-D386-4FFD-90F2-024279CCFDB4}" type="presOf" srcId="{9399E873-C694-40AF-A56C-9D2C11C6D7B4}" destId="{9D929E8F-1B2B-4B53-9741-255149F59E31}" srcOrd="0" destOrd="2" presId="urn:microsoft.com/office/officeart/2005/8/layout/vList5"/>
    <dgm:cxn modelId="{B82C0DB5-57A4-473F-ABD5-CF28DDD8819D}" type="presOf" srcId="{8F32E41D-1D5E-48AC-800E-2B8643EF23A9}" destId="{8FE6D856-0701-448F-ACFC-418705B117CE}" srcOrd="0" destOrd="0" presId="urn:microsoft.com/office/officeart/2005/8/layout/vList5"/>
    <dgm:cxn modelId="{DA0A11BE-C02A-4A34-89BC-9AE20674CE38}" srcId="{74D124A9-C9B6-41BB-BCCE-E9E19BADC593}" destId="{4D997826-99CB-491D-9058-0D93572095F6}" srcOrd="2" destOrd="0" parTransId="{38A3E39B-D8EC-4FAF-861D-A934E56CAC75}" sibTransId="{AC86A03D-394A-4A56-9BCB-A203BABDEAE6}"/>
    <dgm:cxn modelId="{902BCBCB-F801-453C-AA23-A9AA83236AD1}" srcId="{7A4DAD93-09A0-44BF-94C3-5989D7FF9E7E}" destId="{47F967BB-086C-4C4A-B404-0AD6BEE402C2}" srcOrd="1" destOrd="0" parTransId="{BFDFD978-473D-498D-9AA5-D92DB7904376}" sibTransId="{966F7A34-79B6-4A46-B547-5DDE72A24D89}"/>
    <dgm:cxn modelId="{D4DF93E0-C2CD-4825-8EBB-7DFA9A7F241D}" srcId="{74D124A9-C9B6-41BB-BCCE-E9E19BADC593}" destId="{2506BEBD-5A07-460D-A7D6-51F7396F67DB}" srcOrd="3" destOrd="0" parTransId="{D24F395F-F5CA-45EB-AB4C-62A743FBB1B8}" sibTransId="{AC608F41-98F5-4984-9892-2CFF14D29E60}"/>
    <dgm:cxn modelId="{CD531DEE-55A8-4806-A699-FA1F0687321F}" srcId="{74D124A9-C9B6-41BB-BCCE-E9E19BADC593}" destId="{218ACF0E-B300-409D-8C12-78857D8D93FB}" srcOrd="1" destOrd="0" parTransId="{5AFD89E9-E2F9-4464-8D89-A51BB320A831}" sibTransId="{9948CDF2-B183-4B83-A3D2-4CE999513DF1}"/>
    <dgm:cxn modelId="{CA86D1F0-A43E-4CF7-B14E-14B4B2BB4E20}" srcId="{7A4DAD93-09A0-44BF-94C3-5989D7FF9E7E}" destId="{9399E873-C694-40AF-A56C-9D2C11C6D7B4}" srcOrd="2" destOrd="0" parTransId="{36A017CF-18B7-4D23-B9CC-9ADCDA7B6220}" sibTransId="{DE14357F-3425-4B17-A249-8E3D85AB92C8}"/>
    <dgm:cxn modelId="{72E14C84-76DD-45C7-8E6A-DD0262DE61C6}" type="presParOf" srcId="{994ADE37-FD69-4EA2-AD7B-4A5921061CAE}" destId="{76624C8F-8763-4065-B3B6-AACA61279FE4}" srcOrd="0" destOrd="0" presId="urn:microsoft.com/office/officeart/2005/8/layout/vList5"/>
    <dgm:cxn modelId="{1FFF8887-C387-420C-A993-52B95C1D965E}" type="presParOf" srcId="{76624C8F-8763-4065-B3B6-AACA61279FE4}" destId="{49BC4F74-FD9C-4A26-B2B6-1EB778587413}" srcOrd="0" destOrd="0" presId="urn:microsoft.com/office/officeart/2005/8/layout/vList5"/>
    <dgm:cxn modelId="{E60D3F1E-F16E-4003-9385-0E046130C86D}" type="presParOf" srcId="{76624C8F-8763-4065-B3B6-AACA61279FE4}" destId="{9D929E8F-1B2B-4B53-9741-255149F59E31}" srcOrd="1" destOrd="0" presId="urn:microsoft.com/office/officeart/2005/8/layout/vList5"/>
    <dgm:cxn modelId="{81ADCE7E-3AAD-4DAD-B027-AA72E5FE1070}" type="presParOf" srcId="{994ADE37-FD69-4EA2-AD7B-4A5921061CAE}" destId="{5FC89CD7-F270-41FE-B744-30ABF09826DA}" srcOrd="1" destOrd="0" presId="urn:microsoft.com/office/officeart/2005/8/layout/vList5"/>
    <dgm:cxn modelId="{535F4173-886C-472A-81FC-CAB80A60752C}" type="presParOf" srcId="{994ADE37-FD69-4EA2-AD7B-4A5921061CAE}" destId="{3ACC6FE3-5E1E-406A-BEED-0EA85BF2C799}" srcOrd="2" destOrd="0" presId="urn:microsoft.com/office/officeart/2005/8/layout/vList5"/>
    <dgm:cxn modelId="{8E0F26D8-B483-4D20-9E47-C510D2E42111}" type="presParOf" srcId="{3ACC6FE3-5E1E-406A-BEED-0EA85BF2C799}" destId="{8FE6D856-0701-448F-ACFC-418705B117CE}" srcOrd="0" destOrd="0" presId="urn:microsoft.com/office/officeart/2005/8/layout/vList5"/>
    <dgm:cxn modelId="{00AE296E-715D-4DF5-AA66-691BAC242400}" type="presParOf" srcId="{3ACC6FE3-5E1E-406A-BEED-0EA85BF2C799}" destId="{1D99C8CC-C50B-4180-AB68-B275CEA1F540}" srcOrd="1" destOrd="0" presId="urn:microsoft.com/office/officeart/2005/8/layout/vList5"/>
    <dgm:cxn modelId="{3930162E-34CC-425D-8C27-328ECC7EC6ED}" type="presParOf" srcId="{994ADE37-FD69-4EA2-AD7B-4A5921061CAE}" destId="{0DAB2BBC-94C5-4D17-93EA-216CA3376EEA}" srcOrd="3" destOrd="0" presId="urn:microsoft.com/office/officeart/2005/8/layout/vList5"/>
    <dgm:cxn modelId="{2DE0071D-F919-403E-958F-B8DE34C5EBA9}" type="presParOf" srcId="{994ADE37-FD69-4EA2-AD7B-4A5921061CAE}" destId="{E0332D7F-EDF9-4047-80E6-9663526989E9}" srcOrd="4" destOrd="0" presId="urn:microsoft.com/office/officeart/2005/8/layout/vList5"/>
    <dgm:cxn modelId="{DE26A28C-A2E4-4236-87F9-D40489773D31}" type="presParOf" srcId="{E0332D7F-EDF9-4047-80E6-9663526989E9}" destId="{4E7ED8EC-0192-4D10-A01E-36DBB1D15685}" srcOrd="0" destOrd="0" presId="urn:microsoft.com/office/officeart/2005/8/layout/vList5"/>
    <dgm:cxn modelId="{F5B508CA-743C-4340-BDF6-3AC2AF7C5602}" type="presParOf" srcId="{E0332D7F-EDF9-4047-80E6-9663526989E9}" destId="{BCC0D50B-60C6-42C2-B4FA-83C928A94A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11116-5EE7-4C13-A37A-DC2549BEF8F3}" type="doc">
      <dgm:prSet loTypeId="urn:microsoft.com/office/officeart/2005/8/layout/vList5" loCatId="list" qsTypeId="urn:microsoft.com/office/officeart/2005/8/quickstyle/simple1" qsCatId="simple" csTypeId="urn:microsoft.com/office/officeart/2005/8/colors/accent5_3" csCatId="accent5" phldr="1"/>
      <dgm:spPr/>
      <dgm:t>
        <a:bodyPr/>
        <a:lstStyle/>
        <a:p>
          <a:endParaRPr lang="en-US"/>
        </a:p>
      </dgm:t>
    </dgm:pt>
    <dgm:pt modelId="{7A4DAD93-09A0-44BF-94C3-5989D7FF9E7E}">
      <dgm:prSet phldrT="[Text]"/>
      <dgm:spPr/>
      <dgm:t>
        <a:bodyPr/>
        <a:lstStyle/>
        <a:p>
          <a:r>
            <a:rPr lang="en-US" dirty="0"/>
            <a:t>Purpose</a:t>
          </a:r>
        </a:p>
      </dgm:t>
    </dgm:pt>
    <dgm:pt modelId="{06073621-782A-42C9-9673-C53C14110941}" type="parTrans" cxnId="{2FD07387-1B3A-46C4-A84A-B82382159136}">
      <dgm:prSet/>
      <dgm:spPr/>
      <dgm:t>
        <a:bodyPr/>
        <a:lstStyle/>
        <a:p>
          <a:endParaRPr lang="en-US"/>
        </a:p>
      </dgm:t>
    </dgm:pt>
    <dgm:pt modelId="{576B5824-8A99-4CBB-B542-58C37666AC6D}" type="sibTrans" cxnId="{2FD07387-1B3A-46C4-A84A-B82382159136}">
      <dgm:prSet/>
      <dgm:spPr/>
      <dgm:t>
        <a:bodyPr/>
        <a:lstStyle/>
        <a:p>
          <a:endParaRPr lang="en-US"/>
        </a:p>
      </dgm:t>
    </dgm:pt>
    <dgm:pt modelId="{137C7B2D-BDFA-4C18-A797-3D65D7E14A9E}">
      <dgm:prSet phldrT="[Text]"/>
      <dgm:spPr/>
      <dgm:t>
        <a:bodyPr/>
        <a:lstStyle/>
        <a:p>
          <a:r>
            <a:rPr lang="en-US" dirty="0"/>
            <a:t>Provides employment and training assistance to adults to increase their employment retention, earnings and occupational skill attainment.</a:t>
          </a:r>
        </a:p>
      </dgm:t>
    </dgm:pt>
    <dgm:pt modelId="{CDA3E08E-7696-4FA0-ABB9-C4DC58B8156E}" type="parTrans" cxnId="{F6D5B70B-40A0-4253-8E71-242A039301B9}">
      <dgm:prSet/>
      <dgm:spPr/>
      <dgm:t>
        <a:bodyPr/>
        <a:lstStyle/>
        <a:p>
          <a:endParaRPr lang="en-US"/>
        </a:p>
      </dgm:t>
    </dgm:pt>
    <dgm:pt modelId="{774AE90D-B32A-4185-9D93-64777DD9F3E6}" type="sibTrans" cxnId="{F6D5B70B-40A0-4253-8E71-242A039301B9}">
      <dgm:prSet/>
      <dgm:spPr/>
      <dgm:t>
        <a:bodyPr/>
        <a:lstStyle/>
        <a:p>
          <a:endParaRPr lang="en-US"/>
        </a:p>
      </dgm:t>
    </dgm:pt>
    <dgm:pt modelId="{8F32E41D-1D5E-48AC-800E-2B8643EF23A9}">
      <dgm:prSet phldrT="[Text]"/>
      <dgm:spPr/>
      <dgm:t>
        <a:bodyPr/>
        <a:lstStyle/>
        <a:p>
          <a:r>
            <a:rPr lang="en-US" dirty="0"/>
            <a:t>Population</a:t>
          </a:r>
        </a:p>
      </dgm:t>
    </dgm:pt>
    <dgm:pt modelId="{B527764B-C445-4D24-8C43-1B00C2F04B93}" type="parTrans" cxnId="{C79A9227-F367-4609-9B84-95BB45404BB3}">
      <dgm:prSet/>
      <dgm:spPr/>
      <dgm:t>
        <a:bodyPr/>
        <a:lstStyle/>
        <a:p>
          <a:endParaRPr lang="en-US"/>
        </a:p>
      </dgm:t>
    </dgm:pt>
    <dgm:pt modelId="{153E2A05-54BF-4632-BEB9-FC3569087B35}" type="sibTrans" cxnId="{C79A9227-F367-4609-9B84-95BB45404BB3}">
      <dgm:prSet/>
      <dgm:spPr/>
      <dgm:t>
        <a:bodyPr/>
        <a:lstStyle/>
        <a:p>
          <a:endParaRPr lang="en-US"/>
        </a:p>
      </dgm:t>
    </dgm:pt>
    <dgm:pt modelId="{D9AD5F06-3F00-4B2C-9CAF-BE3A91E2EEE7}">
      <dgm:prSet phldrT="[Text]"/>
      <dgm:spPr/>
      <dgm:t>
        <a:bodyPr/>
        <a:lstStyle/>
        <a:p>
          <a:r>
            <a:rPr lang="en-US" dirty="0"/>
            <a:t>Serves adults (age 18 and above) seeking greater participation in the labor force and prioritizes individuals who represent any of the following:</a:t>
          </a:r>
        </a:p>
      </dgm:t>
    </dgm:pt>
    <dgm:pt modelId="{9F28CFED-7D2C-42EA-B662-DA9DE9E9FD73}" type="parTrans" cxnId="{21E33642-A785-4829-B004-EC5C945A20C8}">
      <dgm:prSet/>
      <dgm:spPr/>
      <dgm:t>
        <a:bodyPr/>
        <a:lstStyle/>
        <a:p>
          <a:endParaRPr lang="en-US"/>
        </a:p>
      </dgm:t>
    </dgm:pt>
    <dgm:pt modelId="{6B76F084-D3B1-45BF-9F54-73FC8634A576}" type="sibTrans" cxnId="{21E33642-A785-4829-B004-EC5C945A20C8}">
      <dgm:prSet/>
      <dgm:spPr/>
      <dgm:t>
        <a:bodyPr/>
        <a:lstStyle/>
        <a:p>
          <a:endParaRPr lang="en-US"/>
        </a:p>
      </dgm:t>
    </dgm:pt>
    <dgm:pt modelId="{74D124A9-C9B6-41BB-BCCE-E9E19BADC593}">
      <dgm:prSet phldrT="[Text]"/>
      <dgm:spPr/>
      <dgm:t>
        <a:bodyPr/>
        <a:lstStyle/>
        <a:p>
          <a:r>
            <a:rPr lang="en-US" dirty="0"/>
            <a:t>Partners</a:t>
          </a:r>
        </a:p>
      </dgm:t>
    </dgm:pt>
    <dgm:pt modelId="{3C039755-BB24-43FC-8100-C3D89C107290}" type="parTrans" cxnId="{79EA03A8-3C20-4832-BD1D-4860365D5B60}">
      <dgm:prSet/>
      <dgm:spPr/>
      <dgm:t>
        <a:bodyPr/>
        <a:lstStyle/>
        <a:p>
          <a:endParaRPr lang="en-US"/>
        </a:p>
      </dgm:t>
    </dgm:pt>
    <dgm:pt modelId="{F30331EF-7964-48C8-B11B-436F69C3B070}" type="sibTrans" cxnId="{79EA03A8-3C20-4832-BD1D-4860365D5B60}">
      <dgm:prSet/>
      <dgm:spPr/>
      <dgm:t>
        <a:bodyPr/>
        <a:lstStyle/>
        <a:p>
          <a:endParaRPr lang="en-US"/>
        </a:p>
      </dgm:t>
    </dgm:pt>
    <dgm:pt modelId="{DD3F9787-0D03-483F-831B-B3DA73959220}">
      <dgm:prSet phldrT="[Text]"/>
      <dgm:spPr/>
      <dgm:t>
        <a:bodyPr/>
        <a:lstStyle/>
        <a:p>
          <a:endParaRPr lang="en-US" dirty="0"/>
        </a:p>
      </dgm:t>
    </dgm:pt>
    <dgm:pt modelId="{8763FCCD-3848-442B-A12D-7EFB8E34AD9B}" type="parTrans" cxnId="{E780BE9E-2B26-47FC-A3FF-F5C654B7E80D}">
      <dgm:prSet/>
      <dgm:spPr/>
      <dgm:t>
        <a:bodyPr/>
        <a:lstStyle/>
        <a:p>
          <a:endParaRPr lang="en-US"/>
        </a:p>
      </dgm:t>
    </dgm:pt>
    <dgm:pt modelId="{A4B43882-0D93-459D-ACDE-8D83D0848B61}" type="sibTrans" cxnId="{E780BE9E-2B26-47FC-A3FF-F5C654B7E80D}">
      <dgm:prSet/>
      <dgm:spPr/>
      <dgm:t>
        <a:bodyPr/>
        <a:lstStyle/>
        <a:p>
          <a:endParaRPr lang="en-US"/>
        </a:p>
      </dgm:t>
    </dgm:pt>
    <dgm:pt modelId="{218ACF0E-B300-409D-8C12-78857D8D93FB}">
      <dgm:prSet phldrT="[Text]"/>
      <dgm:spPr/>
      <dgm:t>
        <a:bodyPr/>
        <a:lstStyle/>
        <a:p>
          <a:r>
            <a:rPr lang="en-US" dirty="0"/>
            <a:t>AVIVO</a:t>
          </a:r>
        </a:p>
      </dgm:t>
    </dgm:pt>
    <dgm:pt modelId="{5AFD89E9-E2F9-4464-8D89-A51BB320A831}" type="parTrans" cxnId="{CD531DEE-55A8-4806-A699-FA1F0687321F}">
      <dgm:prSet/>
      <dgm:spPr/>
      <dgm:t>
        <a:bodyPr/>
        <a:lstStyle/>
        <a:p>
          <a:endParaRPr lang="en-US"/>
        </a:p>
      </dgm:t>
    </dgm:pt>
    <dgm:pt modelId="{9948CDF2-B183-4B83-A3D2-4CE999513DF1}" type="sibTrans" cxnId="{CD531DEE-55A8-4806-A699-FA1F0687321F}">
      <dgm:prSet/>
      <dgm:spPr/>
      <dgm:t>
        <a:bodyPr/>
        <a:lstStyle/>
        <a:p>
          <a:endParaRPr lang="en-US"/>
        </a:p>
      </dgm:t>
    </dgm:pt>
    <dgm:pt modelId="{C7B99A3B-1139-4FD3-A0B1-2CBBD7D20D38}">
      <dgm:prSet phldrT="[Text]"/>
      <dgm:spPr/>
      <dgm:t>
        <a:bodyPr/>
        <a:lstStyle/>
        <a:p>
          <a:r>
            <a:rPr lang="en-US" dirty="0"/>
            <a:t>HIRED</a:t>
          </a:r>
        </a:p>
      </dgm:t>
    </dgm:pt>
    <dgm:pt modelId="{7FBABA99-163A-4098-8EA9-0BE587E94945}" type="parTrans" cxnId="{6C572300-5439-435F-9304-736193E1B5C6}">
      <dgm:prSet/>
      <dgm:spPr/>
      <dgm:t>
        <a:bodyPr/>
        <a:lstStyle/>
        <a:p>
          <a:endParaRPr lang="en-US"/>
        </a:p>
      </dgm:t>
    </dgm:pt>
    <dgm:pt modelId="{E5AFC0CD-9D34-4DF2-A012-9D534A693FBC}" type="sibTrans" cxnId="{6C572300-5439-435F-9304-736193E1B5C6}">
      <dgm:prSet/>
      <dgm:spPr/>
      <dgm:t>
        <a:bodyPr/>
        <a:lstStyle/>
        <a:p>
          <a:endParaRPr lang="en-US"/>
        </a:p>
      </dgm:t>
    </dgm:pt>
    <dgm:pt modelId="{36FB7202-A572-41FA-A527-E05913B442F2}">
      <dgm:prSet phldrT="[Text]"/>
      <dgm:spPr/>
      <dgm:t>
        <a:bodyPr/>
        <a:lstStyle/>
        <a:p>
          <a:r>
            <a:rPr lang="en-US" dirty="0"/>
            <a:t>Carver County</a:t>
          </a:r>
        </a:p>
      </dgm:t>
    </dgm:pt>
    <dgm:pt modelId="{0E5BB7CE-BF3D-4D60-824B-0E0595F41C58}" type="parTrans" cxnId="{3F0AB62B-0441-4401-978D-3AF6A9DAD6D7}">
      <dgm:prSet/>
      <dgm:spPr/>
      <dgm:t>
        <a:bodyPr/>
        <a:lstStyle/>
        <a:p>
          <a:endParaRPr lang="en-US"/>
        </a:p>
      </dgm:t>
    </dgm:pt>
    <dgm:pt modelId="{EE685333-B1D1-449F-B45B-433470A76481}" type="sibTrans" cxnId="{3F0AB62B-0441-4401-978D-3AF6A9DAD6D7}">
      <dgm:prSet/>
      <dgm:spPr/>
      <dgm:t>
        <a:bodyPr/>
        <a:lstStyle/>
        <a:p>
          <a:endParaRPr lang="en-US"/>
        </a:p>
      </dgm:t>
    </dgm:pt>
    <dgm:pt modelId="{765AB22F-103B-4848-9611-CE109CFE11C8}">
      <dgm:prSet phldrT="[Text]"/>
      <dgm:spPr/>
      <dgm:t>
        <a:bodyPr/>
        <a:lstStyle/>
        <a:p>
          <a:r>
            <a:rPr lang="en-US" dirty="0"/>
            <a:t>Low income or receiving public assistance, basic skills deficient, Veterans, people of color or face gender inequities</a:t>
          </a:r>
        </a:p>
      </dgm:t>
    </dgm:pt>
    <dgm:pt modelId="{3660D468-E4D3-4F86-A309-0A51FA8D5911}" type="parTrans" cxnId="{1A4D1492-BBC4-4B7C-B074-CBFC01C02251}">
      <dgm:prSet/>
      <dgm:spPr/>
      <dgm:t>
        <a:bodyPr/>
        <a:lstStyle/>
        <a:p>
          <a:endParaRPr lang="en-US"/>
        </a:p>
      </dgm:t>
    </dgm:pt>
    <dgm:pt modelId="{55CF4AB7-C941-4766-BBAA-0A2A138D3612}" type="sibTrans" cxnId="{1A4D1492-BBC4-4B7C-B074-CBFC01C02251}">
      <dgm:prSet/>
      <dgm:spPr/>
      <dgm:t>
        <a:bodyPr/>
        <a:lstStyle/>
        <a:p>
          <a:endParaRPr lang="en-US"/>
        </a:p>
      </dgm:t>
    </dgm:pt>
    <dgm:pt modelId="{62D8DD3C-DBED-4693-A9E0-E51706AFF5BE}">
      <dgm:prSet phldrT="[Text]"/>
      <dgm:spPr/>
      <dgm:t>
        <a:bodyPr/>
        <a:lstStyle/>
        <a:p>
          <a:endParaRPr lang="en-US" dirty="0"/>
        </a:p>
      </dgm:t>
    </dgm:pt>
    <dgm:pt modelId="{49A1FFA9-38A1-4617-BAC2-A73C144A2EB1}" type="parTrans" cxnId="{414F8EB6-3871-456E-85BA-4C1CA92696FB}">
      <dgm:prSet/>
      <dgm:spPr/>
      <dgm:t>
        <a:bodyPr/>
        <a:lstStyle/>
        <a:p>
          <a:endParaRPr lang="en-US"/>
        </a:p>
      </dgm:t>
    </dgm:pt>
    <dgm:pt modelId="{3D42F2AB-C055-4A9F-AA44-8CDDEFA0EC4E}" type="sibTrans" cxnId="{414F8EB6-3871-456E-85BA-4C1CA92696FB}">
      <dgm:prSet/>
      <dgm:spPr/>
      <dgm:t>
        <a:bodyPr/>
        <a:lstStyle/>
        <a:p>
          <a:endParaRPr lang="en-US"/>
        </a:p>
      </dgm:t>
    </dgm:pt>
    <dgm:pt modelId="{994ADE37-FD69-4EA2-AD7B-4A5921061CAE}" type="pres">
      <dgm:prSet presAssocID="{A8C11116-5EE7-4C13-A37A-DC2549BEF8F3}" presName="Name0" presStyleCnt="0">
        <dgm:presLayoutVars>
          <dgm:dir/>
          <dgm:animLvl val="lvl"/>
          <dgm:resizeHandles val="exact"/>
        </dgm:presLayoutVars>
      </dgm:prSet>
      <dgm:spPr/>
    </dgm:pt>
    <dgm:pt modelId="{76624C8F-8763-4065-B3B6-AACA61279FE4}" type="pres">
      <dgm:prSet presAssocID="{7A4DAD93-09A0-44BF-94C3-5989D7FF9E7E}" presName="linNode" presStyleCnt="0"/>
      <dgm:spPr/>
    </dgm:pt>
    <dgm:pt modelId="{49BC4F74-FD9C-4A26-B2B6-1EB778587413}" type="pres">
      <dgm:prSet presAssocID="{7A4DAD93-09A0-44BF-94C3-5989D7FF9E7E}" presName="parentText" presStyleLbl="node1" presStyleIdx="0" presStyleCnt="3">
        <dgm:presLayoutVars>
          <dgm:chMax val="1"/>
          <dgm:bulletEnabled val="1"/>
        </dgm:presLayoutVars>
      </dgm:prSet>
      <dgm:spPr/>
    </dgm:pt>
    <dgm:pt modelId="{9D929E8F-1B2B-4B53-9741-255149F59E31}" type="pres">
      <dgm:prSet presAssocID="{7A4DAD93-09A0-44BF-94C3-5989D7FF9E7E}" presName="descendantText" presStyleLbl="alignAccFollowNode1" presStyleIdx="0" presStyleCnt="3">
        <dgm:presLayoutVars>
          <dgm:bulletEnabled val="1"/>
        </dgm:presLayoutVars>
      </dgm:prSet>
      <dgm:spPr/>
    </dgm:pt>
    <dgm:pt modelId="{5FC89CD7-F270-41FE-B744-30ABF09826DA}" type="pres">
      <dgm:prSet presAssocID="{576B5824-8A99-4CBB-B542-58C37666AC6D}" presName="sp" presStyleCnt="0"/>
      <dgm:spPr/>
    </dgm:pt>
    <dgm:pt modelId="{3ACC6FE3-5E1E-406A-BEED-0EA85BF2C799}" type="pres">
      <dgm:prSet presAssocID="{8F32E41D-1D5E-48AC-800E-2B8643EF23A9}" presName="linNode" presStyleCnt="0"/>
      <dgm:spPr/>
    </dgm:pt>
    <dgm:pt modelId="{8FE6D856-0701-448F-ACFC-418705B117CE}" type="pres">
      <dgm:prSet presAssocID="{8F32E41D-1D5E-48AC-800E-2B8643EF23A9}" presName="parentText" presStyleLbl="node1" presStyleIdx="1" presStyleCnt="3">
        <dgm:presLayoutVars>
          <dgm:chMax val="1"/>
          <dgm:bulletEnabled val="1"/>
        </dgm:presLayoutVars>
      </dgm:prSet>
      <dgm:spPr/>
    </dgm:pt>
    <dgm:pt modelId="{1D99C8CC-C50B-4180-AB68-B275CEA1F540}" type="pres">
      <dgm:prSet presAssocID="{8F32E41D-1D5E-48AC-800E-2B8643EF23A9}" presName="descendantText" presStyleLbl="alignAccFollowNode1" presStyleIdx="1" presStyleCnt="3">
        <dgm:presLayoutVars>
          <dgm:bulletEnabled val="1"/>
        </dgm:presLayoutVars>
      </dgm:prSet>
      <dgm:spPr/>
    </dgm:pt>
    <dgm:pt modelId="{0DAB2BBC-94C5-4D17-93EA-216CA3376EEA}" type="pres">
      <dgm:prSet presAssocID="{153E2A05-54BF-4632-BEB9-FC3569087B35}" presName="sp" presStyleCnt="0"/>
      <dgm:spPr/>
    </dgm:pt>
    <dgm:pt modelId="{E0332D7F-EDF9-4047-80E6-9663526989E9}" type="pres">
      <dgm:prSet presAssocID="{74D124A9-C9B6-41BB-BCCE-E9E19BADC593}" presName="linNode" presStyleCnt="0"/>
      <dgm:spPr/>
    </dgm:pt>
    <dgm:pt modelId="{4E7ED8EC-0192-4D10-A01E-36DBB1D15685}" type="pres">
      <dgm:prSet presAssocID="{74D124A9-C9B6-41BB-BCCE-E9E19BADC593}" presName="parentText" presStyleLbl="node1" presStyleIdx="2" presStyleCnt="3">
        <dgm:presLayoutVars>
          <dgm:chMax val="1"/>
          <dgm:bulletEnabled val="1"/>
        </dgm:presLayoutVars>
      </dgm:prSet>
      <dgm:spPr/>
    </dgm:pt>
    <dgm:pt modelId="{BCC0D50B-60C6-42C2-B4FA-83C928A94A14}" type="pres">
      <dgm:prSet presAssocID="{74D124A9-C9B6-41BB-BCCE-E9E19BADC593}" presName="descendantText" presStyleLbl="alignAccFollowNode1" presStyleIdx="2" presStyleCnt="3">
        <dgm:presLayoutVars>
          <dgm:bulletEnabled val="1"/>
        </dgm:presLayoutVars>
      </dgm:prSet>
      <dgm:spPr/>
    </dgm:pt>
  </dgm:ptLst>
  <dgm:cxnLst>
    <dgm:cxn modelId="{6C572300-5439-435F-9304-736193E1B5C6}" srcId="{74D124A9-C9B6-41BB-BCCE-E9E19BADC593}" destId="{C7B99A3B-1139-4FD3-A0B1-2CBBD7D20D38}" srcOrd="2" destOrd="0" parTransId="{7FBABA99-163A-4098-8EA9-0BE587E94945}" sibTransId="{E5AFC0CD-9D34-4DF2-A012-9D534A693FBC}"/>
    <dgm:cxn modelId="{F6D5B70B-40A0-4253-8E71-242A039301B9}" srcId="{7A4DAD93-09A0-44BF-94C3-5989D7FF9E7E}" destId="{137C7B2D-BDFA-4C18-A797-3D65D7E14A9E}" srcOrd="0" destOrd="0" parTransId="{CDA3E08E-7696-4FA0-ABB9-C4DC58B8156E}" sibTransId="{774AE90D-B32A-4185-9D93-64777DD9F3E6}"/>
    <dgm:cxn modelId="{EB352D0D-614C-4476-8547-6B061FDCCA2A}" type="presOf" srcId="{36FB7202-A572-41FA-A527-E05913B442F2}" destId="{BCC0D50B-60C6-42C2-B4FA-83C928A94A14}" srcOrd="0" destOrd="3" presId="urn:microsoft.com/office/officeart/2005/8/layout/vList5"/>
    <dgm:cxn modelId="{A05CD410-B4A7-463F-B9DB-E366DCB723B6}" type="presOf" srcId="{218ACF0E-B300-409D-8C12-78857D8D93FB}" destId="{BCC0D50B-60C6-42C2-B4FA-83C928A94A14}" srcOrd="0" destOrd="1" presId="urn:microsoft.com/office/officeart/2005/8/layout/vList5"/>
    <dgm:cxn modelId="{C79A9227-F367-4609-9B84-95BB45404BB3}" srcId="{A8C11116-5EE7-4C13-A37A-DC2549BEF8F3}" destId="{8F32E41D-1D5E-48AC-800E-2B8643EF23A9}" srcOrd="1" destOrd="0" parTransId="{B527764B-C445-4D24-8C43-1B00C2F04B93}" sibTransId="{153E2A05-54BF-4632-BEB9-FC3569087B35}"/>
    <dgm:cxn modelId="{282B3D2A-C29C-4E9B-A1B8-165A77EC5CEA}" type="presOf" srcId="{137C7B2D-BDFA-4C18-A797-3D65D7E14A9E}" destId="{9D929E8F-1B2B-4B53-9741-255149F59E31}" srcOrd="0" destOrd="0" presId="urn:microsoft.com/office/officeart/2005/8/layout/vList5"/>
    <dgm:cxn modelId="{3F0AB62B-0441-4401-978D-3AF6A9DAD6D7}" srcId="{74D124A9-C9B6-41BB-BCCE-E9E19BADC593}" destId="{36FB7202-A572-41FA-A527-E05913B442F2}" srcOrd="3" destOrd="0" parTransId="{0E5BB7CE-BF3D-4D60-824B-0E0595F41C58}" sibTransId="{EE685333-B1D1-449F-B45B-433470A76481}"/>
    <dgm:cxn modelId="{5E293035-0625-473C-834D-0C22B8932F62}" type="presOf" srcId="{7A4DAD93-09A0-44BF-94C3-5989D7FF9E7E}" destId="{49BC4F74-FD9C-4A26-B2B6-1EB778587413}" srcOrd="0" destOrd="0" presId="urn:microsoft.com/office/officeart/2005/8/layout/vList5"/>
    <dgm:cxn modelId="{4B481E42-70BD-4D21-A2EC-15B72AA3DD58}" type="presOf" srcId="{DD3F9787-0D03-483F-831B-B3DA73959220}" destId="{BCC0D50B-60C6-42C2-B4FA-83C928A94A14}" srcOrd="0" destOrd="0" presId="urn:microsoft.com/office/officeart/2005/8/layout/vList5"/>
    <dgm:cxn modelId="{21E33642-A785-4829-B004-EC5C945A20C8}" srcId="{8F32E41D-1D5E-48AC-800E-2B8643EF23A9}" destId="{D9AD5F06-3F00-4B2C-9CAF-BE3A91E2EEE7}" srcOrd="0" destOrd="0" parTransId="{9F28CFED-7D2C-42EA-B662-DA9DE9E9FD73}" sibTransId="{6B76F084-D3B1-45BF-9F54-73FC8634A576}"/>
    <dgm:cxn modelId="{3C333C69-A44A-40AD-981B-68B27C00B145}" type="presOf" srcId="{74D124A9-C9B6-41BB-BCCE-E9E19BADC593}" destId="{4E7ED8EC-0192-4D10-A01E-36DBB1D15685}" srcOrd="0" destOrd="0" presId="urn:microsoft.com/office/officeart/2005/8/layout/vList5"/>
    <dgm:cxn modelId="{D5D0E86A-9B0B-4BD6-B945-0734B398B48C}" type="presOf" srcId="{A8C11116-5EE7-4C13-A37A-DC2549BEF8F3}" destId="{994ADE37-FD69-4EA2-AD7B-4A5921061CAE}" srcOrd="0" destOrd="0" presId="urn:microsoft.com/office/officeart/2005/8/layout/vList5"/>
    <dgm:cxn modelId="{A5BB2D7A-7BEF-4FE7-99CA-47D19563AD76}" type="presOf" srcId="{62D8DD3C-DBED-4693-A9E0-E51706AFF5BE}" destId="{1D99C8CC-C50B-4180-AB68-B275CEA1F540}" srcOrd="0" destOrd="2" presId="urn:microsoft.com/office/officeart/2005/8/layout/vList5"/>
    <dgm:cxn modelId="{74C0C281-0D0C-41A2-98FB-2EA2218498B4}" type="presOf" srcId="{D9AD5F06-3F00-4B2C-9CAF-BE3A91E2EEE7}" destId="{1D99C8CC-C50B-4180-AB68-B275CEA1F540}" srcOrd="0" destOrd="0" presId="urn:microsoft.com/office/officeart/2005/8/layout/vList5"/>
    <dgm:cxn modelId="{2FD07387-1B3A-46C4-A84A-B82382159136}" srcId="{A8C11116-5EE7-4C13-A37A-DC2549BEF8F3}" destId="{7A4DAD93-09A0-44BF-94C3-5989D7FF9E7E}" srcOrd="0" destOrd="0" parTransId="{06073621-782A-42C9-9673-C53C14110941}" sibTransId="{576B5824-8A99-4CBB-B542-58C37666AC6D}"/>
    <dgm:cxn modelId="{1A4D1492-BBC4-4B7C-B074-CBFC01C02251}" srcId="{D9AD5F06-3F00-4B2C-9CAF-BE3A91E2EEE7}" destId="{765AB22F-103B-4848-9611-CE109CFE11C8}" srcOrd="0" destOrd="0" parTransId="{3660D468-E4D3-4F86-A309-0A51FA8D5911}" sibTransId="{55CF4AB7-C941-4766-BBAA-0A2A138D3612}"/>
    <dgm:cxn modelId="{E780BE9E-2B26-47FC-A3FF-F5C654B7E80D}" srcId="{74D124A9-C9B6-41BB-BCCE-E9E19BADC593}" destId="{DD3F9787-0D03-483F-831B-B3DA73959220}" srcOrd="0" destOrd="0" parTransId="{8763FCCD-3848-442B-A12D-7EFB8E34AD9B}" sibTransId="{A4B43882-0D93-459D-ACDE-8D83D0848B61}"/>
    <dgm:cxn modelId="{79EA03A8-3C20-4832-BD1D-4860365D5B60}" srcId="{A8C11116-5EE7-4C13-A37A-DC2549BEF8F3}" destId="{74D124A9-C9B6-41BB-BCCE-E9E19BADC593}" srcOrd="2" destOrd="0" parTransId="{3C039755-BB24-43FC-8100-C3D89C107290}" sibTransId="{F30331EF-7964-48C8-B11B-436F69C3B070}"/>
    <dgm:cxn modelId="{B82C0DB5-57A4-473F-ABD5-CF28DDD8819D}" type="presOf" srcId="{8F32E41D-1D5E-48AC-800E-2B8643EF23A9}" destId="{8FE6D856-0701-448F-ACFC-418705B117CE}" srcOrd="0" destOrd="0" presId="urn:microsoft.com/office/officeart/2005/8/layout/vList5"/>
    <dgm:cxn modelId="{414F8EB6-3871-456E-85BA-4C1CA92696FB}" srcId="{8F32E41D-1D5E-48AC-800E-2B8643EF23A9}" destId="{62D8DD3C-DBED-4693-A9E0-E51706AFF5BE}" srcOrd="1" destOrd="0" parTransId="{49A1FFA9-38A1-4617-BAC2-A73C144A2EB1}" sibTransId="{3D42F2AB-C055-4A9F-AA44-8CDDEFA0EC4E}"/>
    <dgm:cxn modelId="{51957DBE-9722-4996-B38A-0C8E8D748F36}" type="presOf" srcId="{C7B99A3B-1139-4FD3-A0B1-2CBBD7D20D38}" destId="{BCC0D50B-60C6-42C2-B4FA-83C928A94A14}" srcOrd="0" destOrd="2" presId="urn:microsoft.com/office/officeart/2005/8/layout/vList5"/>
    <dgm:cxn modelId="{CD531DEE-55A8-4806-A699-FA1F0687321F}" srcId="{74D124A9-C9B6-41BB-BCCE-E9E19BADC593}" destId="{218ACF0E-B300-409D-8C12-78857D8D93FB}" srcOrd="1" destOrd="0" parTransId="{5AFD89E9-E2F9-4464-8D89-A51BB320A831}" sibTransId="{9948CDF2-B183-4B83-A3D2-4CE999513DF1}"/>
    <dgm:cxn modelId="{272232F7-ABA5-4053-80D3-323C7B5EE508}" type="presOf" srcId="{765AB22F-103B-4848-9611-CE109CFE11C8}" destId="{1D99C8CC-C50B-4180-AB68-B275CEA1F540}" srcOrd="0" destOrd="1" presId="urn:microsoft.com/office/officeart/2005/8/layout/vList5"/>
    <dgm:cxn modelId="{72E14C84-76DD-45C7-8E6A-DD0262DE61C6}" type="presParOf" srcId="{994ADE37-FD69-4EA2-AD7B-4A5921061CAE}" destId="{76624C8F-8763-4065-B3B6-AACA61279FE4}" srcOrd="0" destOrd="0" presId="urn:microsoft.com/office/officeart/2005/8/layout/vList5"/>
    <dgm:cxn modelId="{1FFF8887-C387-420C-A993-52B95C1D965E}" type="presParOf" srcId="{76624C8F-8763-4065-B3B6-AACA61279FE4}" destId="{49BC4F74-FD9C-4A26-B2B6-1EB778587413}" srcOrd="0" destOrd="0" presId="urn:microsoft.com/office/officeart/2005/8/layout/vList5"/>
    <dgm:cxn modelId="{E60D3F1E-F16E-4003-9385-0E046130C86D}" type="presParOf" srcId="{76624C8F-8763-4065-B3B6-AACA61279FE4}" destId="{9D929E8F-1B2B-4B53-9741-255149F59E31}" srcOrd="1" destOrd="0" presId="urn:microsoft.com/office/officeart/2005/8/layout/vList5"/>
    <dgm:cxn modelId="{81ADCE7E-3AAD-4DAD-B027-AA72E5FE1070}" type="presParOf" srcId="{994ADE37-FD69-4EA2-AD7B-4A5921061CAE}" destId="{5FC89CD7-F270-41FE-B744-30ABF09826DA}" srcOrd="1" destOrd="0" presId="urn:microsoft.com/office/officeart/2005/8/layout/vList5"/>
    <dgm:cxn modelId="{535F4173-886C-472A-81FC-CAB80A60752C}" type="presParOf" srcId="{994ADE37-FD69-4EA2-AD7B-4A5921061CAE}" destId="{3ACC6FE3-5E1E-406A-BEED-0EA85BF2C799}" srcOrd="2" destOrd="0" presId="urn:microsoft.com/office/officeart/2005/8/layout/vList5"/>
    <dgm:cxn modelId="{8E0F26D8-B483-4D20-9E47-C510D2E42111}" type="presParOf" srcId="{3ACC6FE3-5E1E-406A-BEED-0EA85BF2C799}" destId="{8FE6D856-0701-448F-ACFC-418705B117CE}" srcOrd="0" destOrd="0" presId="urn:microsoft.com/office/officeart/2005/8/layout/vList5"/>
    <dgm:cxn modelId="{00AE296E-715D-4DF5-AA66-691BAC242400}" type="presParOf" srcId="{3ACC6FE3-5E1E-406A-BEED-0EA85BF2C799}" destId="{1D99C8CC-C50B-4180-AB68-B275CEA1F540}" srcOrd="1" destOrd="0" presId="urn:microsoft.com/office/officeart/2005/8/layout/vList5"/>
    <dgm:cxn modelId="{3930162E-34CC-425D-8C27-328ECC7EC6ED}" type="presParOf" srcId="{994ADE37-FD69-4EA2-AD7B-4A5921061CAE}" destId="{0DAB2BBC-94C5-4D17-93EA-216CA3376EEA}" srcOrd="3" destOrd="0" presId="urn:microsoft.com/office/officeart/2005/8/layout/vList5"/>
    <dgm:cxn modelId="{2DE0071D-F919-403E-958F-B8DE34C5EBA9}" type="presParOf" srcId="{994ADE37-FD69-4EA2-AD7B-4A5921061CAE}" destId="{E0332D7F-EDF9-4047-80E6-9663526989E9}" srcOrd="4" destOrd="0" presId="urn:microsoft.com/office/officeart/2005/8/layout/vList5"/>
    <dgm:cxn modelId="{DE26A28C-A2E4-4236-87F9-D40489773D31}" type="presParOf" srcId="{E0332D7F-EDF9-4047-80E6-9663526989E9}" destId="{4E7ED8EC-0192-4D10-A01E-36DBB1D15685}" srcOrd="0" destOrd="0" presId="urn:microsoft.com/office/officeart/2005/8/layout/vList5"/>
    <dgm:cxn modelId="{F5B508CA-743C-4340-BDF6-3AC2AF7C5602}" type="presParOf" srcId="{E0332D7F-EDF9-4047-80E6-9663526989E9}" destId="{BCC0D50B-60C6-42C2-B4FA-83C928A94A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C11116-5EE7-4C13-A37A-DC2549BEF8F3}" type="doc">
      <dgm:prSet loTypeId="urn:microsoft.com/office/officeart/2005/8/layout/vList5" loCatId="list" qsTypeId="urn:microsoft.com/office/officeart/2005/8/quickstyle/simple1" qsCatId="simple" csTypeId="urn:microsoft.com/office/officeart/2005/8/colors/accent5_3" csCatId="accent5" phldr="1"/>
      <dgm:spPr/>
      <dgm:t>
        <a:bodyPr/>
        <a:lstStyle/>
        <a:p>
          <a:endParaRPr lang="en-US"/>
        </a:p>
      </dgm:t>
    </dgm:pt>
    <dgm:pt modelId="{7A4DAD93-09A0-44BF-94C3-5989D7FF9E7E}">
      <dgm:prSet phldrT="[Text]"/>
      <dgm:spPr/>
      <dgm:t>
        <a:bodyPr/>
        <a:lstStyle/>
        <a:p>
          <a:r>
            <a:rPr lang="en-US" dirty="0"/>
            <a:t>Purpose</a:t>
          </a:r>
        </a:p>
      </dgm:t>
    </dgm:pt>
    <dgm:pt modelId="{06073621-782A-42C9-9673-C53C14110941}" type="parTrans" cxnId="{2FD07387-1B3A-46C4-A84A-B82382159136}">
      <dgm:prSet/>
      <dgm:spPr/>
      <dgm:t>
        <a:bodyPr/>
        <a:lstStyle/>
        <a:p>
          <a:endParaRPr lang="en-US"/>
        </a:p>
      </dgm:t>
    </dgm:pt>
    <dgm:pt modelId="{576B5824-8A99-4CBB-B542-58C37666AC6D}" type="sibTrans" cxnId="{2FD07387-1B3A-46C4-A84A-B82382159136}">
      <dgm:prSet/>
      <dgm:spPr/>
      <dgm:t>
        <a:bodyPr/>
        <a:lstStyle/>
        <a:p>
          <a:endParaRPr lang="en-US"/>
        </a:p>
      </dgm:t>
    </dgm:pt>
    <dgm:pt modelId="{8F32E41D-1D5E-48AC-800E-2B8643EF23A9}">
      <dgm:prSet phldrT="[Text]"/>
      <dgm:spPr/>
      <dgm:t>
        <a:bodyPr/>
        <a:lstStyle/>
        <a:p>
          <a:r>
            <a:rPr lang="en-US" dirty="0"/>
            <a:t>Population</a:t>
          </a:r>
        </a:p>
      </dgm:t>
    </dgm:pt>
    <dgm:pt modelId="{B527764B-C445-4D24-8C43-1B00C2F04B93}" type="parTrans" cxnId="{C79A9227-F367-4609-9B84-95BB45404BB3}">
      <dgm:prSet/>
      <dgm:spPr/>
      <dgm:t>
        <a:bodyPr/>
        <a:lstStyle/>
        <a:p>
          <a:endParaRPr lang="en-US"/>
        </a:p>
      </dgm:t>
    </dgm:pt>
    <dgm:pt modelId="{153E2A05-54BF-4632-BEB9-FC3569087B35}" type="sibTrans" cxnId="{C79A9227-F367-4609-9B84-95BB45404BB3}">
      <dgm:prSet/>
      <dgm:spPr/>
      <dgm:t>
        <a:bodyPr/>
        <a:lstStyle/>
        <a:p>
          <a:endParaRPr lang="en-US"/>
        </a:p>
      </dgm:t>
    </dgm:pt>
    <dgm:pt modelId="{D9AD5F06-3F00-4B2C-9CAF-BE3A91E2EEE7}">
      <dgm:prSet phldrT="[Text]"/>
      <dgm:spPr/>
      <dgm:t>
        <a:bodyPr/>
        <a:lstStyle/>
        <a:p>
          <a:r>
            <a:rPr lang="en-US" dirty="0"/>
            <a:t>WIOA Youth: targets individuals ages 16-24</a:t>
          </a:r>
        </a:p>
      </dgm:t>
    </dgm:pt>
    <dgm:pt modelId="{9F28CFED-7D2C-42EA-B662-DA9DE9E9FD73}" type="parTrans" cxnId="{21E33642-A785-4829-B004-EC5C945A20C8}">
      <dgm:prSet/>
      <dgm:spPr/>
      <dgm:t>
        <a:bodyPr/>
        <a:lstStyle/>
        <a:p>
          <a:endParaRPr lang="en-US"/>
        </a:p>
      </dgm:t>
    </dgm:pt>
    <dgm:pt modelId="{6B76F084-D3B1-45BF-9F54-73FC8634A576}" type="sibTrans" cxnId="{21E33642-A785-4829-B004-EC5C945A20C8}">
      <dgm:prSet/>
      <dgm:spPr/>
      <dgm:t>
        <a:bodyPr/>
        <a:lstStyle/>
        <a:p>
          <a:endParaRPr lang="en-US"/>
        </a:p>
      </dgm:t>
    </dgm:pt>
    <dgm:pt modelId="{73AD8955-BEEF-4250-8A7A-DD8A70BA4D3B}">
      <dgm:prSet phldrT="[Text]"/>
      <dgm:spPr/>
      <dgm:t>
        <a:bodyPr/>
        <a:lstStyle/>
        <a:p>
          <a:endParaRPr lang="en-US" dirty="0"/>
        </a:p>
      </dgm:t>
    </dgm:pt>
    <dgm:pt modelId="{1A955CF6-35C4-49D0-A874-81665AC3FA64}" type="parTrans" cxnId="{010AF9CD-0ACE-48A4-AC34-996BC21483AE}">
      <dgm:prSet/>
      <dgm:spPr/>
      <dgm:t>
        <a:bodyPr/>
        <a:lstStyle/>
        <a:p>
          <a:endParaRPr lang="en-US"/>
        </a:p>
      </dgm:t>
    </dgm:pt>
    <dgm:pt modelId="{5332956D-4403-418C-8295-521D6CE5BCA8}" type="sibTrans" cxnId="{010AF9CD-0ACE-48A4-AC34-996BC21483AE}">
      <dgm:prSet/>
      <dgm:spPr/>
      <dgm:t>
        <a:bodyPr/>
        <a:lstStyle/>
        <a:p>
          <a:endParaRPr lang="en-US"/>
        </a:p>
      </dgm:t>
    </dgm:pt>
    <dgm:pt modelId="{74D124A9-C9B6-41BB-BCCE-E9E19BADC593}">
      <dgm:prSet phldrT="[Text]"/>
      <dgm:spPr/>
      <dgm:t>
        <a:bodyPr/>
        <a:lstStyle/>
        <a:p>
          <a:r>
            <a:rPr lang="en-US" dirty="0"/>
            <a:t>Partners</a:t>
          </a:r>
        </a:p>
      </dgm:t>
    </dgm:pt>
    <dgm:pt modelId="{3C039755-BB24-43FC-8100-C3D89C107290}" type="parTrans" cxnId="{79EA03A8-3C20-4832-BD1D-4860365D5B60}">
      <dgm:prSet/>
      <dgm:spPr/>
      <dgm:t>
        <a:bodyPr/>
        <a:lstStyle/>
        <a:p>
          <a:endParaRPr lang="en-US"/>
        </a:p>
      </dgm:t>
    </dgm:pt>
    <dgm:pt modelId="{F30331EF-7964-48C8-B11B-436F69C3B070}" type="sibTrans" cxnId="{79EA03A8-3C20-4832-BD1D-4860365D5B60}">
      <dgm:prSet/>
      <dgm:spPr/>
      <dgm:t>
        <a:bodyPr/>
        <a:lstStyle/>
        <a:p>
          <a:endParaRPr lang="en-US"/>
        </a:p>
      </dgm:t>
    </dgm:pt>
    <dgm:pt modelId="{DD3F9787-0D03-483F-831B-B3DA73959220}">
      <dgm:prSet phldrT="[Text]"/>
      <dgm:spPr/>
      <dgm:t>
        <a:bodyPr/>
        <a:lstStyle/>
        <a:p>
          <a:endParaRPr lang="en-US" dirty="0"/>
        </a:p>
      </dgm:t>
    </dgm:pt>
    <dgm:pt modelId="{8763FCCD-3848-442B-A12D-7EFB8E34AD9B}" type="parTrans" cxnId="{E780BE9E-2B26-47FC-A3FF-F5C654B7E80D}">
      <dgm:prSet/>
      <dgm:spPr/>
      <dgm:t>
        <a:bodyPr/>
        <a:lstStyle/>
        <a:p>
          <a:endParaRPr lang="en-US"/>
        </a:p>
      </dgm:t>
    </dgm:pt>
    <dgm:pt modelId="{A4B43882-0D93-459D-ACDE-8D83D0848B61}" type="sibTrans" cxnId="{E780BE9E-2B26-47FC-A3FF-F5C654B7E80D}">
      <dgm:prSet/>
      <dgm:spPr/>
      <dgm:t>
        <a:bodyPr/>
        <a:lstStyle/>
        <a:p>
          <a:endParaRPr lang="en-US"/>
        </a:p>
      </dgm:t>
    </dgm:pt>
    <dgm:pt modelId="{218ACF0E-B300-409D-8C12-78857D8D93FB}">
      <dgm:prSet phldrT="[Text]"/>
      <dgm:spPr/>
      <dgm:t>
        <a:bodyPr/>
        <a:lstStyle/>
        <a:p>
          <a:r>
            <a:rPr lang="en-US" dirty="0"/>
            <a:t>Tree Trust provides WIOA Youth services throughout suburban Hennepin County</a:t>
          </a:r>
        </a:p>
      </dgm:t>
    </dgm:pt>
    <dgm:pt modelId="{5AFD89E9-E2F9-4464-8D89-A51BB320A831}" type="parTrans" cxnId="{CD531DEE-55A8-4806-A699-FA1F0687321F}">
      <dgm:prSet/>
      <dgm:spPr/>
      <dgm:t>
        <a:bodyPr/>
        <a:lstStyle/>
        <a:p>
          <a:endParaRPr lang="en-US"/>
        </a:p>
      </dgm:t>
    </dgm:pt>
    <dgm:pt modelId="{9948CDF2-B183-4B83-A3D2-4CE999513DF1}" type="sibTrans" cxnId="{CD531DEE-55A8-4806-A699-FA1F0687321F}">
      <dgm:prSet/>
      <dgm:spPr/>
      <dgm:t>
        <a:bodyPr/>
        <a:lstStyle/>
        <a:p>
          <a:endParaRPr lang="en-US"/>
        </a:p>
      </dgm:t>
    </dgm:pt>
    <dgm:pt modelId="{6EBE97EE-4D51-4433-B44E-A2A462F4A632}">
      <dgm:prSet phldrT="[Text]"/>
      <dgm:spPr/>
      <dgm:t>
        <a:bodyPr/>
        <a:lstStyle/>
        <a:p>
          <a:r>
            <a:rPr lang="en-US" dirty="0"/>
            <a:t>WIOA Youth provides year round employment and training services to in school and out of school youth with an emphasis on high school drop out recovery and attainment of post-secondary credentials</a:t>
          </a:r>
        </a:p>
      </dgm:t>
    </dgm:pt>
    <dgm:pt modelId="{11956B33-5DEF-4006-97FD-3798D3770100}" type="parTrans" cxnId="{3E98EE70-3A0C-4E81-AAF2-462C47A48A29}">
      <dgm:prSet/>
      <dgm:spPr/>
      <dgm:t>
        <a:bodyPr/>
        <a:lstStyle/>
        <a:p>
          <a:endParaRPr lang="en-US"/>
        </a:p>
      </dgm:t>
    </dgm:pt>
    <dgm:pt modelId="{49B4F439-6CBB-446B-AC43-24CDD5CE897C}" type="sibTrans" cxnId="{3E98EE70-3A0C-4E81-AAF2-462C47A48A29}">
      <dgm:prSet/>
      <dgm:spPr/>
      <dgm:t>
        <a:bodyPr/>
        <a:lstStyle/>
        <a:p>
          <a:endParaRPr lang="en-US"/>
        </a:p>
      </dgm:t>
    </dgm:pt>
    <dgm:pt modelId="{606C6141-49AB-4BC6-9A55-3AB94B51D614}">
      <dgm:prSet phldrT="[Text]"/>
      <dgm:spPr/>
      <dgm:t>
        <a:bodyPr/>
        <a:lstStyle/>
        <a:p>
          <a:endParaRPr lang="en-US" dirty="0"/>
        </a:p>
      </dgm:t>
    </dgm:pt>
    <dgm:pt modelId="{5677D07F-7515-4209-82B8-5225B1D7277F}" type="parTrans" cxnId="{1EF14D00-D1F7-4367-8E0A-DE660F686D25}">
      <dgm:prSet/>
      <dgm:spPr/>
      <dgm:t>
        <a:bodyPr/>
        <a:lstStyle/>
        <a:p>
          <a:endParaRPr lang="en-US"/>
        </a:p>
      </dgm:t>
    </dgm:pt>
    <dgm:pt modelId="{C2E3A5D1-60B1-474C-AF8B-1A0999AEA7D1}" type="sibTrans" cxnId="{1EF14D00-D1F7-4367-8E0A-DE660F686D25}">
      <dgm:prSet/>
      <dgm:spPr/>
      <dgm:t>
        <a:bodyPr/>
        <a:lstStyle/>
        <a:p>
          <a:endParaRPr lang="en-US"/>
        </a:p>
      </dgm:t>
    </dgm:pt>
    <dgm:pt modelId="{BE33E8E3-0EA9-454C-B78D-832548474782}">
      <dgm:prSet phldrT="[Text]"/>
      <dgm:spPr/>
      <dgm:t>
        <a:bodyPr/>
        <a:lstStyle/>
        <a:p>
          <a:r>
            <a:rPr lang="en-US" dirty="0"/>
            <a:t>Out of School: an individual who is not attending any school and is one or more DEED identified barrier</a:t>
          </a:r>
        </a:p>
      </dgm:t>
    </dgm:pt>
    <dgm:pt modelId="{4925C8A0-2256-411A-8FE8-656C11324834}" type="parTrans" cxnId="{8F45F2DB-73F4-478F-B687-E605FF2CD280}">
      <dgm:prSet/>
      <dgm:spPr/>
      <dgm:t>
        <a:bodyPr/>
        <a:lstStyle/>
        <a:p>
          <a:endParaRPr lang="en-US"/>
        </a:p>
      </dgm:t>
    </dgm:pt>
    <dgm:pt modelId="{11D9F7FE-79AD-4914-8974-033D84638529}" type="sibTrans" cxnId="{8F45F2DB-73F4-478F-B687-E605FF2CD280}">
      <dgm:prSet/>
      <dgm:spPr/>
      <dgm:t>
        <a:bodyPr/>
        <a:lstStyle/>
        <a:p>
          <a:endParaRPr lang="en-US"/>
        </a:p>
      </dgm:t>
    </dgm:pt>
    <dgm:pt modelId="{B6506331-6DB5-4491-A756-5C186CF1890B}">
      <dgm:prSet phldrT="[Text]"/>
      <dgm:spPr/>
      <dgm:t>
        <a:bodyPr/>
        <a:lstStyle/>
        <a:p>
          <a:r>
            <a:rPr lang="en-US" dirty="0"/>
            <a:t>In School: must be low income and has one or more DEED identified barrier</a:t>
          </a:r>
        </a:p>
      </dgm:t>
    </dgm:pt>
    <dgm:pt modelId="{D5C7BBFA-5800-4783-B5DF-F40F52EBC514}" type="parTrans" cxnId="{6B448895-7F29-42AA-B995-FE112244B9D9}">
      <dgm:prSet/>
      <dgm:spPr/>
      <dgm:t>
        <a:bodyPr/>
        <a:lstStyle/>
        <a:p>
          <a:endParaRPr lang="en-US"/>
        </a:p>
      </dgm:t>
    </dgm:pt>
    <dgm:pt modelId="{95DAEDA2-3D05-4B06-B529-024427B5D56E}" type="sibTrans" cxnId="{6B448895-7F29-42AA-B995-FE112244B9D9}">
      <dgm:prSet/>
      <dgm:spPr/>
      <dgm:t>
        <a:bodyPr/>
        <a:lstStyle/>
        <a:p>
          <a:endParaRPr lang="en-US"/>
        </a:p>
      </dgm:t>
    </dgm:pt>
    <dgm:pt modelId="{F1DAB19E-0F6C-4430-B781-FE75BA57208D}">
      <dgm:prSet phldrT="[Text]"/>
      <dgm:spPr/>
      <dgm:t>
        <a:bodyPr/>
        <a:lstStyle/>
        <a:p>
          <a:r>
            <a:rPr lang="en-US" dirty="0"/>
            <a:t>Carver County provides services within Carver County</a:t>
          </a:r>
        </a:p>
      </dgm:t>
    </dgm:pt>
    <dgm:pt modelId="{EDCFB226-978A-4011-A714-B8AA5F54A662}" type="parTrans" cxnId="{9C70F7AD-0977-469F-8598-D0BD939AFBCD}">
      <dgm:prSet/>
      <dgm:spPr/>
      <dgm:t>
        <a:bodyPr/>
        <a:lstStyle/>
        <a:p>
          <a:endParaRPr lang="en-US"/>
        </a:p>
      </dgm:t>
    </dgm:pt>
    <dgm:pt modelId="{8DE187C4-9431-4AD0-8193-338D93F607D9}" type="sibTrans" cxnId="{9C70F7AD-0977-469F-8598-D0BD939AFBCD}">
      <dgm:prSet/>
      <dgm:spPr/>
      <dgm:t>
        <a:bodyPr/>
        <a:lstStyle/>
        <a:p>
          <a:endParaRPr lang="en-US"/>
        </a:p>
      </dgm:t>
    </dgm:pt>
    <dgm:pt modelId="{994ADE37-FD69-4EA2-AD7B-4A5921061CAE}" type="pres">
      <dgm:prSet presAssocID="{A8C11116-5EE7-4C13-A37A-DC2549BEF8F3}" presName="Name0" presStyleCnt="0">
        <dgm:presLayoutVars>
          <dgm:dir/>
          <dgm:animLvl val="lvl"/>
          <dgm:resizeHandles val="exact"/>
        </dgm:presLayoutVars>
      </dgm:prSet>
      <dgm:spPr/>
    </dgm:pt>
    <dgm:pt modelId="{76624C8F-8763-4065-B3B6-AACA61279FE4}" type="pres">
      <dgm:prSet presAssocID="{7A4DAD93-09A0-44BF-94C3-5989D7FF9E7E}" presName="linNode" presStyleCnt="0"/>
      <dgm:spPr/>
    </dgm:pt>
    <dgm:pt modelId="{49BC4F74-FD9C-4A26-B2B6-1EB778587413}" type="pres">
      <dgm:prSet presAssocID="{7A4DAD93-09A0-44BF-94C3-5989D7FF9E7E}" presName="parentText" presStyleLbl="node1" presStyleIdx="0" presStyleCnt="3">
        <dgm:presLayoutVars>
          <dgm:chMax val="1"/>
          <dgm:bulletEnabled val="1"/>
        </dgm:presLayoutVars>
      </dgm:prSet>
      <dgm:spPr/>
    </dgm:pt>
    <dgm:pt modelId="{9D929E8F-1B2B-4B53-9741-255149F59E31}" type="pres">
      <dgm:prSet presAssocID="{7A4DAD93-09A0-44BF-94C3-5989D7FF9E7E}" presName="descendantText" presStyleLbl="alignAccFollowNode1" presStyleIdx="0" presStyleCnt="3">
        <dgm:presLayoutVars>
          <dgm:bulletEnabled val="1"/>
        </dgm:presLayoutVars>
      </dgm:prSet>
      <dgm:spPr/>
    </dgm:pt>
    <dgm:pt modelId="{5FC89CD7-F270-41FE-B744-30ABF09826DA}" type="pres">
      <dgm:prSet presAssocID="{576B5824-8A99-4CBB-B542-58C37666AC6D}" presName="sp" presStyleCnt="0"/>
      <dgm:spPr/>
    </dgm:pt>
    <dgm:pt modelId="{3ACC6FE3-5E1E-406A-BEED-0EA85BF2C799}" type="pres">
      <dgm:prSet presAssocID="{8F32E41D-1D5E-48AC-800E-2B8643EF23A9}" presName="linNode" presStyleCnt="0"/>
      <dgm:spPr/>
    </dgm:pt>
    <dgm:pt modelId="{8FE6D856-0701-448F-ACFC-418705B117CE}" type="pres">
      <dgm:prSet presAssocID="{8F32E41D-1D5E-48AC-800E-2B8643EF23A9}" presName="parentText" presStyleLbl="node1" presStyleIdx="1" presStyleCnt="3">
        <dgm:presLayoutVars>
          <dgm:chMax val="1"/>
          <dgm:bulletEnabled val="1"/>
        </dgm:presLayoutVars>
      </dgm:prSet>
      <dgm:spPr/>
    </dgm:pt>
    <dgm:pt modelId="{1D99C8CC-C50B-4180-AB68-B275CEA1F540}" type="pres">
      <dgm:prSet presAssocID="{8F32E41D-1D5E-48AC-800E-2B8643EF23A9}" presName="descendantText" presStyleLbl="alignAccFollowNode1" presStyleIdx="1" presStyleCnt="3">
        <dgm:presLayoutVars>
          <dgm:bulletEnabled val="1"/>
        </dgm:presLayoutVars>
      </dgm:prSet>
      <dgm:spPr/>
    </dgm:pt>
    <dgm:pt modelId="{0DAB2BBC-94C5-4D17-93EA-216CA3376EEA}" type="pres">
      <dgm:prSet presAssocID="{153E2A05-54BF-4632-BEB9-FC3569087B35}" presName="sp" presStyleCnt="0"/>
      <dgm:spPr/>
    </dgm:pt>
    <dgm:pt modelId="{E0332D7F-EDF9-4047-80E6-9663526989E9}" type="pres">
      <dgm:prSet presAssocID="{74D124A9-C9B6-41BB-BCCE-E9E19BADC593}" presName="linNode" presStyleCnt="0"/>
      <dgm:spPr/>
    </dgm:pt>
    <dgm:pt modelId="{4E7ED8EC-0192-4D10-A01E-36DBB1D15685}" type="pres">
      <dgm:prSet presAssocID="{74D124A9-C9B6-41BB-BCCE-E9E19BADC593}" presName="parentText" presStyleLbl="node1" presStyleIdx="2" presStyleCnt="3">
        <dgm:presLayoutVars>
          <dgm:chMax val="1"/>
          <dgm:bulletEnabled val="1"/>
        </dgm:presLayoutVars>
      </dgm:prSet>
      <dgm:spPr/>
    </dgm:pt>
    <dgm:pt modelId="{BCC0D50B-60C6-42C2-B4FA-83C928A94A14}" type="pres">
      <dgm:prSet presAssocID="{74D124A9-C9B6-41BB-BCCE-E9E19BADC593}" presName="descendantText" presStyleLbl="alignAccFollowNode1" presStyleIdx="2" presStyleCnt="3" custLinFactNeighborY="-3476">
        <dgm:presLayoutVars>
          <dgm:bulletEnabled val="1"/>
        </dgm:presLayoutVars>
      </dgm:prSet>
      <dgm:spPr/>
    </dgm:pt>
  </dgm:ptLst>
  <dgm:cxnLst>
    <dgm:cxn modelId="{1EF14D00-D1F7-4367-8E0A-DE660F686D25}" srcId="{7A4DAD93-09A0-44BF-94C3-5989D7FF9E7E}" destId="{606C6141-49AB-4BC6-9A55-3AB94B51D614}" srcOrd="1" destOrd="0" parTransId="{5677D07F-7515-4209-82B8-5225B1D7277F}" sibTransId="{C2E3A5D1-60B1-474C-AF8B-1A0999AEA7D1}"/>
    <dgm:cxn modelId="{D5415F05-6721-4E9C-9D57-982ED61D08F5}" type="presOf" srcId="{6EBE97EE-4D51-4433-B44E-A2A462F4A632}" destId="{9D929E8F-1B2B-4B53-9741-255149F59E31}" srcOrd="0" destOrd="0" presId="urn:microsoft.com/office/officeart/2005/8/layout/vList5"/>
    <dgm:cxn modelId="{5ED8F50A-C408-40C3-A9D0-19A023D50FF0}" type="presOf" srcId="{73AD8955-BEEF-4250-8A7A-DD8A70BA4D3B}" destId="{1D99C8CC-C50B-4180-AB68-B275CEA1F540}" srcOrd="0" destOrd="3" presId="urn:microsoft.com/office/officeart/2005/8/layout/vList5"/>
    <dgm:cxn modelId="{A05CD410-B4A7-463F-B9DB-E366DCB723B6}" type="presOf" srcId="{218ACF0E-B300-409D-8C12-78857D8D93FB}" destId="{BCC0D50B-60C6-42C2-B4FA-83C928A94A14}" srcOrd="0" destOrd="1" presId="urn:microsoft.com/office/officeart/2005/8/layout/vList5"/>
    <dgm:cxn modelId="{B6086F21-3153-4F93-9E05-C59B52BD7051}" type="presOf" srcId="{BE33E8E3-0EA9-454C-B78D-832548474782}" destId="{1D99C8CC-C50B-4180-AB68-B275CEA1F540}" srcOrd="0" destOrd="1" presId="urn:microsoft.com/office/officeart/2005/8/layout/vList5"/>
    <dgm:cxn modelId="{C79A9227-F367-4609-9B84-95BB45404BB3}" srcId="{A8C11116-5EE7-4C13-A37A-DC2549BEF8F3}" destId="{8F32E41D-1D5E-48AC-800E-2B8643EF23A9}" srcOrd="1" destOrd="0" parTransId="{B527764B-C445-4D24-8C43-1B00C2F04B93}" sibTransId="{153E2A05-54BF-4632-BEB9-FC3569087B35}"/>
    <dgm:cxn modelId="{5E293035-0625-473C-834D-0C22B8932F62}" type="presOf" srcId="{7A4DAD93-09A0-44BF-94C3-5989D7FF9E7E}" destId="{49BC4F74-FD9C-4A26-B2B6-1EB778587413}" srcOrd="0" destOrd="0" presId="urn:microsoft.com/office/officeart/2005/8/layout/vList5"/>
    <dgm:cxn modelId="{4B481E42-70BD-4D21-A2EC-15B72AA3DD58}" type="presOf" srcId="{DD3F9787-0D03-483F-831B-B3DA73959220}" destId="{BCC0D50B-60C6-42C2-B4FA-83C928A94A14}" srcOrd="0" destOrd="0" presId="urn:microsoft.com/office/officeart/2005/8/layout/vList5"/>
    <dgm:cxn modelId="{21E33642-A785-4829-B004-EC5C945A20C8}" srcId="{8F32E41D-1D5E-48AC-800E-2B8643EF23A9}" destId="{D9AD5F06-3F00-4B2C-9CAF-BE3A91E2EEE7}" srcOrd="0" destOrd="0" parTransId="{9F28CFED-7D2C-42EA-B662-DA9DE9E9FD73}" sibTransId="{6B76F084-D3B1-45BF-9F54-73FC8634A576}"/>
    <dgm:cxn modelId="{3C333C69-A44A-40AD-981B-68B27C00B145}" type="presOf" srcId="{74D124A9-C9B6-41BB-BCCE-E9E19BADC593}" destId="{4E7ED8EC-0192-4D10-A01E-36DBB1D15685}" srcOrd="0" destOrd="0" presId="urn:microsoft.com/office/officeart/2005/8/layout/vList5"/>
    <dgm:cxn modelId="{D5D0E86A-9B0B-4BD6-B945-0734B398B48C}" type="presOf" srcId="{A8C11116-5EE7-4C13-A37A-DC2549BEF8F3}" destId="{994ADE37-FD69-4EA2-AD7B-4A5921061CAE}" srcOrd="0" destOrd="0" presId="urn:microsoft.com/office/officeart/2005/8/layout/vList5"/>
    <dgm:cxn modelId="{3E98EE70-3A0C-4E81-AAF2-462C47A48A29}" srcId="{7A4DAD93-09A0-44BF-94C3-5989D7FF9E7E}" destId="{6EBE97EE-4D51-4433-B44E-A2A462F4A632}" srcOrd="0" destOrd="0" parTransId="{11956B33-5DEF-4006-97FD-3798D3770100}" sibTransId="{49B4F439-6CBB-446B-AC43-24CDD5CE897C}"/>
    <dgm:cxn modelId="{74C0C281-0D0C-41A2-98FB-2EA2218498B4}" type="presOf" srcId="{D9AD5F06-3F00-4B2C-9CAF-BE3A91E2EEE7}" destId="{1D99C8CC-C50B-4180-AB68-B275CEA1F540}" srcOrd="0" destOrd="0" presId="urn:microsoft.com/office/officeart/2005/8/layout/vList5"/>
    <dgm:cxn modelId="{2FD07387-1B3A-46C4-A84A-B82382159136}" srcId="{A8C11116-5EE7-4C13-A37A-DC2549BEF8F3}" destId="{7A4DAD93-09A0-44BF-94C3-5989D7FF9E7E}" srcOrd="0" destOrd="0" parTransId="{06073621-782A-42C9-9673-C53C14110941}" sibTransId="{576B5824-8A99-4CBB-B542-58C37666AC6D}"/>
    <dgm:cxn modelId="{6B448895-7F29-42AA-B995-FE112244B9D9}" srcId="{D9AD5F06-3F00-4B2C-9CAF-BE3A91E2EEE7}" destId="{B6506331-6DB5-4491-A756-5C186CF1890B}" srcOrd="1" destOrd="0" parTransId="{D5C7BBFA-5800-4783-B5DF-F40F52EBC514}" sibTransId="{95DAEDA2-3D05-4B06-B529-024427B5D56E}"/>
    <dgm:cxn modelId="{E780BE9E-2B26-47FC-A3FF-F5C654B7E80D}" srcId="{74D124A9-C9B6-41BB-BCCE-E9E19BADC593}" destId="{DD3F9787-0D03-483F-831B-B3DA73959220}" srcOrd="0" destOrd="0" parTransId="{8763FCCD-3848-442B-A12D-7EFB8E34AD9B}" sibTransId="{A4B43882-0D93-459D-ACDE-8D83D0848B61}"/>
    <dgm:cxn modelId="{79EA03A8-3C20-4832-BD1D-4860365D5B60}" srcId="{A8C11116-5EE7-4C13-A37A-DC2549BEF8F3}" destId="{74D124A9-C9B6-41BB-BCCE-E9E19BADC593}" srcOrd="2" destOrd="0" parTransId="{3C039755-BB24-43FC-8100-C3D89C107290}" sibTransId="{F30331EF-7964-48C8-B11B-436F69C3B070}"/>
    <dgm:cxn modelId="{9C70F7AD-0977-469F-8598-D0BD939AFBCD}" srcId="{74D124A9-C9B6-41BB-BCCE-E9E19BADC593}" destId="{F1DAB19E-0F6C-4430-B781-FE75BA57208D}" srcOrd="2" destOrd="0" parTransId="{EDCFB226-978A-4011-A714-B8AA5F54A662}" sibTransId="{8DE187C4-9431-4AD0-8193-338D93F607D9}"/>
    <dgm:cxn modelId="{B82C0DB5-57A4-473F-ABD5-CF28DDD8819D}" type="presOf" srcId="{8F32E41D-1D5E-48AC-800E-2B8643EF23A9}" destId="{8FE6D856-0701-448F-ACFC-418705B117CE}" srcOrd="0" destOrd="0" presId="urn:microsoft.com/office/officeart/2005/8/layout/vList5"/>
    <dgm:cxn modelId="{F21A1FBD-3774-4643-89D1-FB126D5D3A78}" type="presOf" srcId="{F1DAB19E-0F6C-4430-B781-FE75BA57208D}" destId="{BCC0D50B-60C6-42C2-B4FA-83C928A94A14}" srcOrd="0" destOrd="2" presId="urn:microsoft.com/office/officeart/2005/8/layout/vList5"/>
    <dgm:cxn modelId="{010AF9CD-0ACE-48A4-AC34-996BC21483AE}" srcId="{8F32E41D-1D5E-48AC-800E-2B8643EF23A9}" destId="{73AD8955-BEEF-4250-8A7A-DD8A70BA4D3B}" srcOrd="1" destOrd="0" parTransId="{1A955CF6-35C4-49D0-A874-81665AC3FA64}" sibTransId="{5332956D-4403-418C-8295-521D6CE5BCA8}"/>
    <dgm:cxn modelId="{4BC125D6-4F1B-48A1-99DC-A3C1A3AD4853}" type="presOf" srcId="{606C6141-49AB-4BC6-9A55-3AB94B51D614}" destId="{9D929E8F-1B2B-4B53-9741-255149F59E31}" srcOrd="0" destOrd="1" presId="urn:microsoft.com/office/officeart/2005/8/layout/vList5"/>
    <dgm:cxn modelId="{8F45F2DB-73F4-478F-B687-E605FF2CD280}" srcId="{D9AD5F06-3F00-4B2C-9CAF-BE3A91E2EEE7}" destId="{BE33E8E3-0EA9-454C-B78D-832548474782}" srcOrd="0" destOrd="0" parTransId="{4925C8A0-2256-411A-8FE8-656C11324834}" sibTransId="{11D9F7FE-79AD-4914-8974-033D84638529}"/>
    <dgm:cxn modelId="{CD531DEE-55A8-4806-A699-FA1F0687321F}" srcId="{74D124A9-C9B6-41BB-BCCE-E9E19BADC593}" destId="{218ACF0E-B300-409D-8C12-78857D8D93FB}" srcOrd="1" destOrd="0" parTransId="{5AFD89E9-E2F9-4464-8D89-A51BB320A831}" sibTransId="{9948CDF2-B183-4B83-A3D2-4CE999513DF1}"/>
    <dgm:cxn modelId="{97F4E5FF-526E-4835-A0D9-588EB681CC88}" type="presOf" srcId="{B6506331-6DB5-4491-A756-5C186CF1890B}" destId="{1D99C8CC-C50B-4180-AB68-B275CEA1F540}" srcOrd="0" destOrd="2" presId="urn:microsoft.com/office/officeart/2005/8/layout/vList5"/>
    <dgm:cxn modelId="{72E14C84-76DD-45C7-8E6A-DD0262DE61C6}" type="presParOf" srcId="{994ADE37-FD69-4EA2-AD7B-4A5921061CAE}" destId="{76624C8F-8763-4065-B3B6-AACA61279FE4}" srcOrd="0" destOrd="0" presId="urn:microsoft.com/office/officeart/2005/8/layout/vList5"/>
    <dgm:cxn modelId="{1FFF8887-C387-420C-A993-52B95C1D965E}" type="presParOf" srcId="{76624C8F-8763-4065-B3B6-AACA61279FE4}" destId="{49BC4F74-FD9C-4A26-B2B6-1EB778587413}" srcOrd="0" destOrd="0" presId="urn:microsoft.com/office/officeart/2005/8/layout/vList5"/>
    <dgm:cxn modelId="{E60D3F1E-F16E-4003-9385-0E046130C86D}" type="presParOf" srcId="{76624C8F-8763-4065-B3B6-AACA61279FE4}" destId="{9D929E8F-1B2B-4B53-9741-255149F59E31}" srcOrd="1" destOrd="0" presId="urn:microsoft.com/office/officeart/2005/8/layout/vList5"/>
    <dgm:cxn modelId="{81ADCE7E-3AAD-4DAD-B027-AA72E5FE1070}" type="presParOf" srcId="{994ADE37-FD69-4EA2-AD7B-4A5921061CAE}" destId="{5FC89CD7-F270-41FE-B744-30ABF09826DA}" srcOrd="1" destOrd="0" presId="urn:microsoft.com/office/officeart/2005/8/layout/vList5"/>
    <dgm:cxn modelId="{535F4173-886C-472A-81FC-CAB80A60752C}" type="presParOf" srcId="{994ADE37-FD69-4EA2-AD7B-4A5921061CAE}" destId="{3ACC6FE3-5E1E-406A-BEED-0EA85BF2C799}" srcOrd="2" destOrd="0" presId="urn:microsoft.com/office/officeart/2005/8/layout/vList5"/>
    <dgm:cxn modelId="{8E0F26D8-B483-4D20-9E47-C510D2E42111}" type="presParOf" srcId="{3ACC6FE3-5E1E-406A-BEED-0EA85BF2C799}" destId="{8FE6D856-0701-448F-ACFC-418705B117CE}" srcOrd="0" destOrd="0" presId="urn:microsoft.com/office/officeart/2005/8/layout/vList5"/>
    <dgm:cxn modelId="{00AE296E-715D-4DF5-AA66-691BAC242400}" type="presParOf" srcId="{3ACC6FE3-5E1E-406A-BEED-0EA85BF2C799}" destId="{1D99C8CC-C50B-4180-AB68-B275CEA1F540}" srcOrd="1" destOrd="0" presId="urn:microsoft.com/office/officeart/2005/8/layout/vList5"/>
    <dgm:cxn modelId="{3930162E-34CC-425D-8C27-328ECC7EC6ED}" type="presParOf" srcId="{994ADE37-FD69-4EA2-AD7B-4A5921061CAE}" destId="{0DAB2BBC-94C5-4D17-93EA-216CA3376EEA}" srcOrd="3" destOrd="0" presId="urn:microsoft.com/office/officeart/2005/8/layout/vList5"/>
    <dgm:cxn modelId="{2DE0071D-F919-403E-958F-B8DE34C5EBA9}" type="presParOf" srcId="{994ADE37-FD69-4EA2-AD7B-4A5921061CAE}" destId="{E0332D7F-EDF9-4047-80E6-9663526989E9}" srcOrd="4" destOrd="0" presId="urn:microsoft.com/office/officeart/2005/8/layout/vList5"/>
    <dgm:cxn modelId="{DE26A28C-A2E4-4236-87F9-D40489773D31}" type="presParOf" srcId="{E0332D7F-EDF9-4047-80E6-9663526989E9}" destId="{4E7ED8EC-0192-4D10-A01E-36DBB1D15685}" srcOrd="0" destOrd="0" presId="urn:microsoft.com/office/officeart/2005/8/layout/vList5"/>
    <dgm:cxn modelId="{F5B508CA-743C-4340-BDF6-3AC2AF7C5602}" type="presParOf" srcId="{E0332D7F-EDF9-4047-80E6-9663526989E9}" destId="{BCC0D50B-60C6-42C2-B4FA-83C928A94A1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C11116-5EE7-4C13-A37A-DC2549BEF8F3}" type="doc">
      <dgm:prSet loTypeId="urn:microsoft.com/office/officeart/2005/8/layout/vList5" loCatId="list" qsTypeId="urn:microsoft.com/office/officeart/2005/8/quickstyle/simple1" qsCatId="simple" csTypeId="urn:microsoft.com/office/officeart/2005/8/colors/accent5_3" csCatId="accent5" phldr="1"/>
      <dgm:spPr/>
      <dgm:t>
        <a:bodyPr/>
        <a:lstStyle/>
        <a:p>
          <a:endParaRPr lang="en-US"/>
        </a:p>
      </dgm:t>
    </dgm:pt>
    <dgm:pt modelId="{7A4DAD93-09A0-44BF-94C3-5989D7FF9E7E}">
      <dgm:prSet phldrT="[Text]"/>
      <dgm:spPr/>
      <dgm:t>
        <a:bodyPr/>
        <a:lstStyle/>
        <a:p>
          <a:r>
            <a:rPr lang="en-US" dirty="0"/>
            <a:t>Purpose</a:t>
          </a:r>
        </a:p>
      </dgm:t>
    </dgm:pt>
    <dgm:pt modelId="{06073621-782A-42C9-9673-C53C14110941}" type="parTrans" cxnId="{2FD07387-1B3A-46C4-A84A-B82382159136}">
      <dgm:prSet/>
      <dgm:spPr/>
      <dgm:t>
        <a:bodyPr/>
        <a:lstStyle/>
        <a:p>
          <a:endParaRPr lang="en-US"/>
        </a:p>
      </dgm:t>
    </dgm:pt>
    <dgm:pt modelId="{576B5824-8A99-4CBB-B542-58C37666AC6D}" type="sibTrans" cxnId="{2FD07387-1B3A-46C4-A84A-B82382159136}">
      <dgm:prSet/>
      <dgm:spPr/>
      <dgm:t>
        <a:bodyPr/>
        <a:lstStyle/>
        <a:p>
          <a:endParaRPr lang="en-US"/>
        </a:p>
      </dgm:t>
    </dgm:pt>
    <dgm:pt modelId="{8F32E41D-1D5E-48AC-800E-2B8643EF23A9}">
      <dgm:prSet phldrT="[Text]"/>
      <dgm:spPr/>
      <dgm:t>
        <a:bodyPr/>
        <a:lstStyle/>
        <a:p>
          <a:r>
            <a:rPr lang="en-US" dirty="0"/>
            <a:t>Population</a:t>
          </a:r>
        </a:p>
      </dgm:t>
    </dgm:pt>
    <dgm:pt modelId="{B527764B-C445-4D24-8C43-1B00C2F04B93}" type="parTrans" cxnId="{C79A9227-F367-4609-9B84-95BB45404BB3}">
      <dgm:prSet/>
      <dgm:spPr/>
      <dgm:t>
        <a:bodyPr/>
        <a:lstStyle/>
        <a:p>
          <a:endParaRPr lang="en-US"/>
        </a:p>
      </dgm:t>
    </dgm:pt>
    <dgm:pt modelId="{153E2A05-54BF-4632-BEB9-FC3569087B35}" type="sibTrans" cxnId="{C79A9227-F367-4609-9B84-95BB45404BB3}">
      <dgm:prSet/>
      <dgm:spPr/>
      <dgm:t>
        <a:bodyPr/>
        <a:lstStyle/>
        <a:p>
          <a:endParaRPr lang="en-US"/>
        </a:p>
      </dgm:t>
    </dgm:pt>
    <dgm:pt modelId="{D9AD5F06-3F00-4B2C-9CAF-BE3A91E2EEE7}">
      <dgm:prSet phldrT="[Text]"/>
      <dgm:spPr/>
      <dgm:t>
        <a:bodyPr/>
        <a:lstStyle/>
        <a:p>
          <a:r>
            <a:rPr lang="en-US" dirty="0"/>
            <a:t>Low income and at-risk youth ages 14-24 who lack academic and “applied skills” considered critical for current and future workplace needs</a:t>
          </a:r>
        </a:p>
      </dgm:t>
    </dgm:pt>
    <dgm:pt modelId="{9F28CFED-7D2C-42EA-B662-DA9DE9E9FD73}" type="parTrans" cxnId="{21E33642-A785-4829-B004-EC5C945A20C8}">
      <dgm:prSet/>
      <dgm:spPr/>
      <dgm:t>
        <a:bodyPr/>
        <a:lstStyle/>
        <a:p>
          <a:endParaRPr lang="en-US"/>
        </a:p>
      </dgm:t>
    </dgm:pt>
    <dgm:pt modelId="{6B76F084-D3B1-45BF-9F54-73FC8634A576}" type="sibTrans" cxnId="{21E33642-A785-4829-B004-EC5C945A20C8}">
      <dgm:prSet/>
      <dgm:spPr/>
      <dgm:t>
        <a:bodyPr/>
        <a:lstStyle/>
        <a:p>
          <a:endParaRPr lang="en-US"/>
        </a:p>
      </dgm:t>
    </dgm:pt>
    <dgm:pt modelId="{74D124A9-C9B6-41BB-BCCE-E9E19BADC593}">
      <dgm:prSet phldrT="[Text]"/>
      <dgm:spPr/>
      <dgm:t>
        <a:bodyPr/>
        <a:lstStyle/>
        <a:p>
          <a:r>
            <a:rPr lang="en-US" dirty="0"/>
            <a:t>Partners</a:t>
          </a:r>
        </a:p>
      </dgm:t>
    </dgm:pt>
    <dgm:pt modelId="{3C039755-BB24-43FC-8100-C3D89C107290}" type="parTrans" cxnId="{79EA03A8-3C20-4832-BD1D-4860365D5B60}">
      <dgm:prSet/>
      <dgm:spPr/>
      <dgm:t>
        <a:bodyPr/>
        <a:lstStyle/>
        <a:p>
          <a:endParaRPr lang="en-US"/>
        </a:p>
      </dgm:t>
    </dgm:pt>
    <dgm:pt modelId="{F30331EF-7964-48C8-B11B-436F69C3B070}" type="sibTrans" cxnId="{79EA03A8-3C20-4832-BD1D-4860365D5B60}">
      <dgm:prSet/>
      <dgm:spPr/>
      <dgm:t>
        <a:bodyPr/>
        <a:lstStyle/>
        <a:p>
          <a:endParaRPr lang="en-US"/>
        </a:p>
      </dgm:t>
    </dgm:pt>
    <dgm:pt modelId="{DD3F9787-0D03-483F-831B-B3DA73959220}">
      <dgm:prSet phldrT="[Text]"/>
      <dgm:spPr/>
      <dgm:t>
        <a:bodyPr/>
        <a:lstStyle/>
        <a:p>
          <a:endParaRPr lang="en-US" dirty="0"/>
        </a:p>
      </dgm:t>
    </dgm:pt>
    <dgm:pt modelId="{8763FCCD-3848-442B-A12D-7EFB8E34AD9B}" type="parTrans" cxnId="{E780BE9E-2B26-47FC-A3FF-F5C654B7E80D}">
      <dgm:prSet/>
      <dgm:spPr/>
      <dgm:t>
        <a:bodyPr/>
        <a:lstStyle/>
        <a:p>
          <a:endParaRPr lang="en-US"/>
        </a:p>
      </dgm:t>
    </dgm:pt>
    <dgm:pt modelId="{A4B43882-0D93-459D-ACDE-8D83D0848B61}" type="sibTrans" cxnId="{E780BE9E-2B26-47FC-A3FF-F5C654B7E80D}">
      <dgm:prSet/>
      <dgm:spPr/>
      <dgm:t>
        <a:bodyPr/>
        <a:lstStyle/>
        <a:p>
          <a:endParaRPr lang="en-US"/>
        </a:p>
      </dgm:t>
    </dgm:pt>
    <dgm:pt modelId="{218ACF0E-B300-409D-8C12-78857D8D93FB}">
      <dgm:prSet phldrT="[Text]"/>
      <dgm:spPr/>
      <dgm:t>
        <a:bodyPr/>
        <a:lstStyle/>
        <a:p>
          <a:r>
            <a:rPr lang="en-US" dirty="0"/>
            <a:t> </a:t>
          </a:r>
          <a:r>
            <a:rPr lang="en-US" dirty="0" err="1"/>
            <a:t>BrookLynk</a:t>
          </a:r>
          <a:r>
            <a:rPr lang="en-US" dirty="0"/>
            <a:t> provides services in Brooklyn Park &amp; Brooklyn Center</a:t>
          </a:r>
        </a:p>
      </dgm:t>
    </dgm:pt>
    <dgm:pt modelId="{5AFD89E9-E2F9-4464-8D89-A51BB320A831}" type="parTrans" cxnId="{CD531DEE-55A8-4806-A699-FA1F0687321F}">
      <dgm:prSet/>
      <dgm:spPr/>
      <dgm:t>
        <a:bodyPr/>
        <a:lstStyle/>
        <a:p>
          <a:endParaRPr lang="en-US"/>
        </a:p>
      </dgm:t>
    </dgm:pt>
    <dgm:pt modelId="{9948CDF2-B183-4B83-A3D2-4CE999513DF1}" type="sibTrans" cxnId="{CD531DEE-55A8-4806-A699-FA1F0687321F}">
      <dgm:prSet/>
      <dgm:spPr/>
      <dgm:t>
        <a:bodyPr/>
        <a:lstStyle/>
        <a:p>
          <a:endParaRPr lang="en-US"/>
        </a:p>
      </dgm:t>
    </dgm:pt>
    <dgm:pt modelId="{6EBE97EE-4D51-4433-B44E-A2A462F4A632}">
      <dgm:prSet phldrT="[Text]"/>
      <dgm:spPr/>
      <dgm:t>
        <a:bodyPr/>
        <a:lstStyle/>
        <a:p>
          <a:r>
            <a:rPr lang="en-US" dirty="0"/>
            <a:t>The MN Youth Program provides youth with hands-on opportunities to apply essential skills such as inquiry, technology, STEM, decision making, interacting with others and positive attitudes/behaviors.</a:t>
          </a:r>
        </a:p>
      </dgm:t>
    </dgm:pt>
    <dgm:pt modelId="{11956B33-5DEF-4006-97FD-3798D3770100}" type="parTrans" cxnId="{3E98EE70-3A0C-4E81-AAF2-462C47A48A29}">
      <dgm:prSet/>
      <dgm:spPr/>
      <dgm:t>
        <a:bodyPr/>
        <a:lstStyle/>
        <a:p>
          <a:endParaRPr lang="en-US"/>
        </a:p>
      </dgm:t>
    </dgm:pt>
    <dgm:pt modelId="{49B4F439-6CBB-446B-AC43-24CDD5CE897C}" type="sibTrans" cxnId="{3E98EE70-3A0C-4E81-AAF2-462C47A48A29}">
      <dgm:prSet/>
      <dgm:spPr/>
      <dgm:t>
        <a:bodyPr/>
        <a:lstStyle/>
        <a:p>
          <a:endParaRPr lang="en-US"/>
        </a:p>
      </dgm:t>
    </dgm:pt>
    <dgm:pt modelId="{A46099F4-13B9-4165-88DD-1D2EF0BF3654}">
      <dgm:prSet phldrT="[Text]"/>
      <dgm:spPr/>
      <dgm:t>
        <a:bodyPr/>
        <a:lstStyle/>
        <a:p>
          <a:r>
            <a:rPr lang="en-US" dirty="0"/>
            <a:t>Tree Trust provides services in the remainder of suburban Hennepin County</a:t>
          </a:r>
        </a:p>
      </dgm:t>
    </dgm:pt>
    <dgm:pt modelId="{E205E517-2145-4DF5-8670-5AAC511BF6AE}" type="parTrans" cxnId="{3DCF4ECF-DA50-4504-A69E-1EFEA0D2FCFE}">
      <dgm:prSet/>
      <dgm:spPr/>
      <dgm:t>
        <a:bodyPr/>
        <a:lstStyle/>
        <a:p>
          <a:endParaRPr lang="en-US"/>
        </a:p>
      </dgm:t>
    </dgm:pt>
    <dgm:pt modelId="{3C7BA2D5-6D3A-4FEE-9D47-24649D1720A2}" type="sibTrans" cxnId="{3DCF4ECF-DA50-4504-A69E-1EFEA0D2FCFE}">
      <dgm:prSet/>
      <dgm:spPr/>
      <dgm:t>
        <a:bodyPr/>
        <a:lstStyle/>
        <a:p>
          <a:endParaRPr lang="en-US"/>
        </a:p>
      </dgm:t>
    </dgm:pt>
    <dgm:pt modelId="{463DD476-16DD-4FFE-864E-BBC1C041E873}">
      <dgm:prSet phldrT="[Text]"/>
      <dgm:spPr/>
      <dgm:t>
        <a:bodyPr/>
        <a:lstStyle/>
        <a:p>
          <a:r>
            <a:rPr lang="en-US" dirty="0"/>
            <a:t>Carver County provides services within Carver County</a:t>
          </a:r>
        </a:p>
      </dgm:t>
    </dgm:pt>
    <dgm:pt modelId="{EAD86F40-7FFA-48D3-968A-334E5C235FBC}" type="parTrans" cxnId="{EBF5AB57-0020-4F55-88F4-906491C45415}">
      <dgm:prSet/>
      <dgm:spPr/>
      <dgm:t>
        <a:bodyPr/>
        <a:lstStyle/>
        <a:p>
          <a:endParaRPr lang="en-US"/>
        </a:p>
      </dgm:t>
    </dgm:pt>
    <dgm:pt modelId="{1C58EC63-C70C-4D0F-A8A4-BAE3F51A466F}" type="sibTrans" cxnId="{EBF5AB57-0020-4F55-88F4-906491C45415}">
      <dgm:prSet/>
      <dgm:spPr/>
      <dgm:t>
        <a:bodyPr/>
        <a:lstStyle/>
        <a:p>
          <a:endParaRPr lang="en-US"/>
        </a:p>
      </dgm:t>
    </dgm:pt>
    <dgm:pt modelId="{994ADE37-FD69-4EA2-AD7B-4A5921061CAE}" type="pres">
      <dgm:prSet presAssocID="{A8C11116-5EE7-4C13-A37A-DC2549BEF8F3}" presName="Name0" presStyleCnt="0">
        <dgm:presLayoutVars>
          <dgm:dir/>
          <dgm:animLvl val="lvl"/>
          <dgm:resizeHandles val="exact"/>
        </dgm:presLayoutVars>
      </dgm:prSet>
      <dgm:spPr/>
    </dgm:pt>
    <dgm:pt modelId="{76624C8F-8763-4065-B3B6-AACA61279FE4}" type="pres">
      <dgm:prSet presAssocID="{7A4DAD93-09A0-44BF-94C3-5989D7FF9E7E}" presName="linNode" presStyleCnt="0"/>
      <dgm:spPr/>
    </dgm:pt>
    <dgm:pt modelId="{49BC4F74-FD9C-4A26-B2B6-1EB778587413}" type="pres">
      <dgm:prSet presAssocID="{7A4DAD93-09A0-44BF-94C3-5989D7FF9E7E}" presName="parentText" presStyleLbl="node1" presStyleIdx="0" presStyleCnt="3" custLinFactNeighborX="175" custLinFactNeighborY="-151">
        <dgm:presLayoutVars>
          <dgm:chMax val="1"/>
          <dgm:bulletEnabled val="1"/>
        </dgm:presLayoutVars>
      </dgm:prSet>
      <dgm:spPr/>
    </dgm:pt>
    <dgm:pt modelId="{9D929E8F-1B2B-4B53-9741-255149F59E31}" type="pres">
      <dgm:prSet presAssocID="{7A4DAD93-09A0-44BF-94C3-5989D7FF9E7E}" presName="descendantText" presStyleLbl="alignAccFollowNode1" presStyleIdx="0" presStyleCnt="3" custLinFactNeighborX="3665" custLinFactNeighborY="-5581">
        <dgm:presLayoutVars>
          <dgm:bulletEnabled val="1"/>
        </dgm:presLayoutVars>
      </dgm:prSet>
      <dgm:spPr/>
    </dgm:pt>
    <dgm:pt modelId="{5FC89CD7-F270-41FE-B744-30ABF09826DA}" type="pres">
      <dgm:prSet presAssocID="{576B5824-8A99-4CBB-B542-58C37666AC6D}" presName="sp" presStyleCnt="0"/>
      <dgm:spPr/>
    </dgm:pt>
    <dgm:pt modelId="{3ACC6FE3-5E1E-406A-BEED-0EA85BF2C799}" type="pres">
      <dgm:prSet presAssocID="{8F32E41D-1D5E-48AC-800E-2B8643EF23A9}" presName="linNode" presStyleCnt="0"/>
      <dgm:spPr/>
    </dgm:pt>
    <dgm:pt modelId="{8FE6D856-0701-448F-ACFC-418705B117CE}" type="pres">
      <dgm:prSet presAssocID="{8F32E41D-1D5E-48AC-800E-2B8643EF23A9}" presName="parentText" presStyleLbl="node1" presStyleIdx="1" presStyleCnt="3">
        <dgm:presLayoutVars>
          <dgm:chMax val="1"/>
          <dgm:bulletEnabled val="1"/>
        </dgm:presLayoutVars>
      </dgm:prSet>
      <dgm:spPr/>
    </dgm:pt>
    <dgm:pt modelId="{1D99C8CC-C50B-4180-AB68-B275CEA1F540}" type="pres">
      <dgm:prSet presAssocID="{8F32E41D-1D5E-48AC-800E-2B8643EF23A9}" presName="descendantText" presStyleLbl="alignAccFollowNode1" presStyleIdx="1" presStyleCnt="3" custLinFactNeighborX="607" custLinFactNeighborY="2093">
        <dgm:presLayoutVars>
          <dgm:bulletEnabled val="1"/>
        </dgm:presLayoutVars>
      </dgm:prSet>
      <dgm:spPr/>
    </dgm:pt>
    <dgm:pt modelId="{0DAB2BBC-94C5-4D17-93EA-216CA3376EEA}" type="pres">
      <dgm:prSet presAssocID="{153E2A05-54BF-4632-BEB9-FC3569087B35}" presName="sp" presStyleCnt="0"/>
      <dgm:spPr/>
    </dgm:pt>
    <dgm:pt modelId="{E0332D7F-EDF9-4047-80E6-9663526989E9}" type="pres">
      <dgm:prSet presAssocID="{74D124A9-C9B6-41BB-BCCE-E9E19BADC593}" presName="linNode" presStyleCnt="0"/>
      <dgm:spPr/>
    </dgm:pt>
    <dgm:pt modelId="{4E7ED8EC-0192-4D10-A01E-36DBB1D15685}" type="pres">
      <dgm:prSet presAssocID="{74D124A9-C9B6-41BB-BCCE-E9E19BADC593}" presName="parentText" presStyleLbl="node1" presStyleIdx="2" presStyleCnt="3">
        <dgm:presLayoutVars>
          <dgm:chMax val="1"/>
          <dgm:bulletEnabled val="1"/>
        </dgm:presLayoutVars>
      </dgm:prSet>
      <dgm:spPr/>
    </dgm:pt>
    <dgm:pt modelId="{BCC0D50B-60C6-42C2-B4FA-83C928A94A14}" type="pres">
      <dgm:prSet presAssocID="{74D124A9-C9B6-41BB-BCCE-E9E19BADC593}" presName="descendantText" presStyleLbl="alignAccFollowNode1" presStyleIdx="2" presStyleCnt="3">
        <dgm:presLayoutVars>
          <dgm:bulletEnabled val="1"/>
        </dgm:presLayoutVars>
      </dgm:prSet>
      <dgm:spPr/>
    </dgm:pt>
  </dgm:ptLst>
  <dgm:cxnLst>
    <dgm:cxn modelId="{D5415F05-6721-4E9C-9D57-982ED61D08F5}" type="presOf" srcId="{6EBE97EE-4D51-4433-B44E-A2A462F4A632}" destId="{9D929E8F-1B2B-4B53-9741-255149F59E31}" srcOrd="0" destOrd="0" presId="urn:microsoft.com/office/officeart/2005/8/layout/vList5"/>
    <dgm:cxn modelId="{A05CD410-B4A7-463F-B9DB-E366DCB723B6}" type="presOf" srcId="{218ACF0E-B300-409D-8C12-78857D8D93FB}" destId="{BCC0D50B-60C6-42C2-B4FA-83C928A94A14}" srcOrd="0" destOrd="1" presId="urn:microsoft.com/office/officeart/2005/8/layout/vList5"/>
    <dgm:cxn modelId="{C79A9227-F367-4609-9B84-95BB45404BB3}" srcId="{A8C11116-5EE7-4C13-A37A-DC2549BEF8F3}" destId="{8F32E41D-1D5E-48AC-800E-2B8643EF23A9}" srcOrd="1" destOrd="0" parTransId="{B527764B-C445-4D24-8C43-1B00C2F04B93}" sibTransId="{153E2A05-54BF-4632-BEB9-FC3569087B35}"/>
    <dgm:cxn modelId="{5E293035-0625-473C-834D-0C22B8932F62}" type="presOf" srcId="{7A4DAD93-09A0-44BF-94C3-5989D7FF9E7E}" destId="{49BC4F74-FD9C-4A26-B2B6-1EB778587413}" srcOrd="0" destOrd="0" presId="urn:microsoft.com/office/officeart/2005/8/layout/vList5"/>
    <dgm:cxn modelId="{4B481E42-70BD-4D21-A2EC-15B72AA3DD58}" type="presOf" srcId="{DD3F9787-0D03-483F-831B-B3DA73959220}" destId="{BCC0D50B-60C6-42C2-B4FA-83C928A94A14}" srcOrd="0" destOrd="0" presId="urn:microsoft.com/office/officeart/2005/8/layout/vList5"/>
    <dgm:cxn modelId="{21E33642-A785-4829-B004-EC5C945A20C8}" srcId="{8F32E41D-1D5E-48AC-800E-2B8643EF23A9}" destId="{D9AD5F06-3F00-4B2C-9CAF-BE3A91E2EEE7}" srcOrd="0" destOrd="0" parTransId="{9F28CFED-7D2C-42EA-B662-DA9DE9E9FD73}" sibTransId="{6B76F084-D3B1-45BF-9F54-73FC8634A576}"/>
    <dgm:cxn modelId="{3C333C69-A44A-40AD-981B-68B27C00B145}" type="presOf" srcId="{74D124A9-C9B6-41BB-BCCE-E9E19BADC593}" destId="{4E7ED8EC-0192-4D10-A01E-36DBB1D15685}" srcOrd="0" destOrd="0" presId="urn:microsoft.com/office/officeart/2005/8/layout/vList5"/>
    <dgm:cxn modelId="{D5D0E86A-9B0B-4BD6-B945-0734B398B48C}" type="presOf" srcId="{A8C11116-5EE7-4C13-A37A-DC2549BEF8F3}" destId="{994ADE37-FD69-4EA2-AD7B-4A5921061CAE}" srcOrd="0" destOrd="0" presId="urn:microsoft.com/office/officeart/2005/8/layout/vList5"/>
    <dgm:cxn modelId="{3E98EE70-3A0C-4E81-AAF2-462C47A48A29}" srcId="{7A4DAD93-09A0-44BF-94C3-5989D7FF9E7E}" destId="{6EBE97EE-4D51-4433-B44E-A2A462F4A632}" srcOrd="0" destOrd="0" parTransId="{11956B33-5DEF-4006-97FD-3798D3770100}" sibTransId="{49B4F439-6CBB-446B-AC43-24CDD5CE897C}"/>
    <dgm:cxn modelId="{DC52E172-E71C-4EA7-ADDB-56AD958A0A51}" type="presOf" srcId="{463DD476-16DD-4FFE-864E-BBC1C041E873}" destId="{BCC0D50B-60C6-42C2-B4FA-83C928A94A14}" srcOrd="0" destOrd="3" presId="urn:microsoft.com/office/officeart/2005/8/layout/vList5"/>
    <dgm:cxn modelId="{EBF5AB57-0020-4F55-88F4-906491C45415}" srcId="{74D124A9-C9B6-41BB-BCCE-E9E19BADC593}" destId="{463DD476-16DD-4FFE-864E-BBC1C041E873}" srcOrd="3" destOrd="0" parTransId="{EAD86F40-7FFA-48D3-968A-334E5C235FBC}" sibTransId="{1C58EC63-C70C-4D0F-A8A4-BAE3F51A466F}"/>
    <dgm:cxn modelId="{74C0C281-0D0C-41A2-98FB-2EA2218498B4}" type="presOf" srcId="{D9AD5F06-3F00-4B2C-9CAF-BE3A91E2EEE7}" destId="{1D99C8CC-C50B-4180-AB68-B275CEA1F540}" srcOrd="0" destOrd="0" presId="urn:microsoft.com/office/officeart/2005/8/layout/vList5"/>
    <dgm:cxn modelId="{2FD07387-1B3A-46C4-A84A-B82382159136}" srcId="{A8C11116-5EE7-4C13-A37A-DC2549BEF8F3}" destId="{7A4DAD93-09A0-44BF-94C3-5989D7FF9E7E}" srcOrd="0" destOrd="0" parTransId="{06073621-782A-42C9-9673-C53C14110941}" sibTransId="{576B5824-8A99-4CBB-B542-58C37666AC6D}"/>
    <dgm:cxn modelId="{E780BE9E-2B26-47FC-A3FF-F5C654B7E80D}" srcId="{74D124A9-C9B6-41BB-BCCE-E9E19BADC593}" destId="{DD3F9787-0D03-483F-831B-B3DA73959220}" srcOrd="0" destOrd="0" parTransId="{8763FCCD-3848-442B-A12D-7EFB8E34AD9B}" sibTransId="{A4B43882-0D93-459D-ACDE-8D83D0848B61}"/>
    <dgm:cxn modelId="{79EA03A8-3C20-4832-BD1D-4860365D5B60}" srcId="{A8C11116-5EE7-4C13-A37A-DC2549BEF8F3}" destId="{74D124A9-C9B6-41BB-BCCE-E9E19BADC593}" srcOrd="2" destOrd="0" parTransId="{3C039755-BB24-43FC-8100-C3D89C107290}" sibTransId="{F30331EF-7964-48C8-B11B-436F69C3B070}"/>
    <dgm:cxn modelId="{B82C0DB5-57A4-473F-ABD5-CF28DDD8819D}" type="presOf" srcId="{8F32E41D-1D5E-48AC-800E-2B8643EF23A9}" destId="{8FE6D856-0701-448F-ACFC-418705B117CE}" srcOrd="0" destOrd="0" presId="urn:microsoft.com/office/officeart/2005/8/layout/vList5"/>
    <dgm:cxn modelId="{3DCF4ECF-DA50-4504-A69E-1EFEA0D2FCFE}" srcId="{74D124A9-C9B6-41BB-BCCE-E9E19BADC593}" destId="{A46099F4-13B9-4165-88DD-1D2EF0BF3654}" srcOrd="2" destOrd="0" parTransId="{E205E517-2145-4DF5-8670-5AAC511BF6AE}" sibTransId="{3C7BA2D5-6D3A-4FEE-9D47-24649D1720A2}"/>
    <dgm:cxn modelId="{CD531DEE-55A8-4806-A699-FA1F0687321F}" srcId="{74D124A9-C9B6-41BB-BCCE-E9E19BADC593}" destId="{218ACF0E-B300-409D-8C12-78857D8D93FB}" srcOrd="1" destOrd="0" parTransId="{5AFD89E9-E2F9-4464-8D89-A51BB320A831}" sibTransId="{9948CDF2-B183-4B83-A3D2-4CE999513DF1}"/>
    <dgm:cxn modelId="{26E39CF3-719A-433A-A3EC-F70E4ED09618}" type="presOf" srcId="{A46099F4-13B9-4165-88DD-1D2EF0BF3654}" destId="{BCC0D50B-60C6-42C2-B4FA-83C928A94A14}" srcOrd="0" destOrd="2" presId="urn:microsoft.com/office/officeart/2005/8/layout/vList5"/>
    <dgm:cxn modelId="{72E14C84-76DD-45C7-8E6A-DD0262DE61C6}" type="presParOf" srcId="{994ADE37-FD69-4EA2-AD7B-4A5921061CAE}" destId="{76624C8F-8763-4065-B3B6-AACA61279FE4}" srcOrd="0" destOrd="0" presId="urn:microsoft.com/office/officeart/2005/8/layout/vList5"/>
    <dgm:cxn modelId="{1FFF8887-C387-420C-A993-52B95C1D965E}" type="presParOf" srcId="{76624C8F-8763-4065-B3B6-AACA61279FE4}" destId="{49BC4F74-FD9C-4A26-B2B6-1EB778587413}" srcOrd="0" destOrd="0" presId="urn:microsoft.com/office/officeart/2005/8/layout/vList5"/>
    <dgm:cxn modelId="{E60D3F1E-F16E-4003-9385-0E046130C86D}" type="presParOf" srcId="{76624C8F-8763-4065-B3B6-AACA61279FE4}" destId="{9D929E8F-1B2B-4B53-9741-255149F59E31}" srcOrd="1" destOrd="0" presId="urn:microsoft.com/office/officeart/2005/8/layout/vList5"/>
    <dgm:cxn modelId="{81ADCE7E-3AAD-4DAD-B027-AA72E5FE1070}" type="presParOf" srcId="{994ADE37-FD69-4EA2-AD7B-4A5921061CAE}" destId="{5FC89CD7-F270-41FE-B744-30ABF09826DA}" srcOrd="1" destOrd="0" presId="urn:microsoft.com/office/officeart/2005/8/layout/vList5"/>
    <dgm:cxn modelId="{535F4173-886C-472A-81FC-CAB80A60752C}" type="presParOf" srcId="{994ADE37-FD69-4EA2-AD7B-4A5921061CAE}" destId="{3ACC6FE3-5E1E-406A-BEED-0EA85BF2C799}" srcOrd="2" destOrd="0" presId="urn:microsoft.com/office/officeart/2005/8/layout/vList5"/>
    <dgm:cxn modelId="{8E0F26D8-B483-4D20-9E47-C510D2E42111}" type="presParOf" srcId="{3ACC6FE3-5E1E-406A-BEED-0EA85BF2C799}" destId="{8FE6D856-0701-448F-ACFC-418705B117CE}" srcOrd="0" destOrd="0" presId="urn:microsoft.com/office/officeart/2005/8/layout/vList5"/>
    <dgm:cxn modelId="{00AE296E-715D-4DF5-AA66-691BAC242400}" type="presParOf" srcId="{3ACC6FE3-5E1E-406A-BEED-0EA85BF2C799}" destId="{1D99C8CC-C50B-4180-AB68-B275CEA1F540}" srcOrd="1" destOrd="0" presId="urn:microsoft.com/office/officeart/2005/8/layout/vList5"/>
    <dgm:cxn modelId="{3930162E-34CC-425D-8C27-328ECC7EC6ED}" type="presParOf" srcId="{994ADE37-FD69-4EA2-AD7B-4A5921061CAE}" destId="{0DAB2BBC-94C5-4D17-93EA-216CA3376EEA}" srcOrd="3" destOrd="0" presId="urn:microsoft.com/office/officeart/2005/8/layout/vList5"/>
    <dgm:cxn modelId="{2DE0071D-F919-403E-958F-B8DE34C5EBA9}" type="presParOf" srcId="{994ADE37-FD69-4EA2-AD7B-4A5921061CAE}" destId="{E0332D7F-EDF9-4047-80E6-9663526989E9}" srcOrd="4" destOrd="0" presId="urn:microsoft.com/office/officeart/2005/8/layout/vList5"/>
    <dgm:cxn modelId="{DE26A28C-A2E4-4236-87F9-D40489773D31}" type="presParOf" srcId="{E0332D7F-EDF9-4047-80E6-9663526989E9}" destId="{4E7ED8EC-0192-4D10-A01E-36DBB1D15685}" srcOrd="0" destOrd="0" presId="urn:microsoft.com/office/officeart/2005/8/layout/vList5"/>
    <dgm:cxn modelId="{F5B508CA-743C-4340-BDF6-3AC2AF7C5602}" type="presParOf" srcId="{E0332D7F-EDF9-4047-80E6-9663526989E9}" destId="{BCC0D50B-60C6-42C2-B4FA-83C928A94A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29E8F-1B2B-4B53-9741-255149F59E31}">
      <dsp:nvSpPr>
        <dsp:cNvPr id="0" name=""/>
        <dsp:cNvSpPr/>
      </dsp:nvSpPr>
      <dsp:spPr>
        <a:xfrm rot="5400000">
          <a:off x="6018564" y="-2335094"/>
          <a:ext cx="1370260" cy="6309360"/>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purpose of the Hennepin – Carver Workforce Development Board is to ensure workforce services are provided within the service area via a coordinated intentional way therefore providing a pipeline of skilled workers to meet business demand.</a:t>
          </a:r>
        </a:p>
      </dsp:txBody>
      <dsp:txXfrm rot="-5400000">
        <a:off x="3549015" y="201346"/>
        <a:ext cx="6242469" cy="1236478"/>
      </dsp:txXfrm>
    </dsp:sp>
    <dsp:sp modelId="{49BC4F74-FD9C-4A26-B2B6-1EB778587413}">
      <dsp:nvSpPr>
        <dsp:cNvPr id="0" name=""/>
        <dsp:cNvSpPr/>
      </dsp:nvSpPr>
      <dsp:spPr>
        <a:xfrm>
          <a:off x="0" y="2595"/>
          <a:ext cx="3549015" cy="1712825"/>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dirty="0"/>
            <a:t>Purpose</a:t>
          </a:r>
        </a:p>
      </dsp:txBody>
      <dsp:txXfrm>
        <a:off x="83613" y="86208"/>
        <a:ext cx="3381789" cy="1545599"/>
      </dsp:txXfrm>
    </dsp:sp>
    <dsp:sp modelId="{1D99C8CC-C50B-4180-AB68-B275CEA1F540}">
      <dsp:nvSpPr>
        <dsp:cNvPr id="0" name=""/>
        <dsp:cNvSpPr/>
      </dsp:nvSpPr>
      <dsp:spPr>
        <a:xfrm rot="5400000">
          <a:off x="6018564" y="-497205"/>
          <a:ext cx="1370260" cy="6309360"/>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local Workforce Development Board manages a Workforce Development Area (WDA) serving:</a:t>
          </a:r>
        </a:p>
        <a:p>
          <a:pPr marL="228600" lvl="2" indent="-114300" algn="l" defTabSz="622300">
            <a:lnSpc>
              <a:spcPct val="90000"/>
            </a:lnSpc>
            <a:spcBef>
              <a:spcPct val="0"/>
            </a:spcBef>
            <a:spcAft>
              <a:spcPct val="15000"/>
            </a:spcAft>
            <a:buChar char="•"/>
          </a:pPr>
          <a:r>
            <a:rPr lang="en-US" sz="1400" kern="1200" dirty="0"/>
            <a:t>Suburban Hennepin County (excluding the City of Minneapolis)</a:t>
          </a:r>
        </a:p>
        <a:p>
          <a:pPr marL="228600" lvl="2" indent="-114300" algn="l" defTabSz="622300">
            <a:lnSpc>
              <a:spcPct val="90000"/>
            </a:lnSpc>
            <a:spcBef>
              <a:spcPct val="0"/>
            </a:spcBef>
            <a:spcAft>
              <a:spcPct val="15000"/>
            </a:spcAft>
            <a:buChar char="•"/>
          </a:pPr>
          <a:r>
            <a:rPr lang="en-US" sz="1400" kern="1200" dirty="0"/>
            <a:t>Carver County</a:t>
          </a:r>
        </a:p>
      </dsp:txBody>
      <dsp:txXfrm rot="-5400000">
        <a:off x="3549015" y="2039235"/>
        <a:ext cx="6242469" cy="1236478"/>
      </dsp:txXfrm>
    </dsp:sp>
    <dsp:sp modelId="{8FE6D856-0701-448F-ACFC-418705B117CE}">
      <dsp:nvSpPr>
        <dsp:cNvPr id="0" name=""/>
        <dsp:cNvSpPr/>
      </dsp:nvSpPr>
      <dsp:spPr>
        <a:xfrm>
          <a:off x="0" y="1801062"/>
          <a:ext cx="3549015" cy="1712825"/>
        </a:xfrm>
        <a:prstGeom prst="roundRect">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dirty="0"/>
            <a:t>Population</a:t>
          </a:r>
        </a:p>
      </dsp:txBody>
      <dsp:txXfrm>
        <a:off x="83613" y="1884675"/>
        <a:ext cx="3381789" cy="1545599"/>
      </dsp:txXfrm>
    </dsp:sp>
    <dsp:sp modelId="{BCC0D50B-60C6-42C2-B4FA-83C928A94A14}">
      <dsp:nvSpPr>
        <dsp:cNvPr id="0" name=""/>
        <dsp:cNvSpPr/>
      </dsp:nvSpPr>
      <dsp:spPr>
        <a:xfrm rot="5400000">
          <a:off x="6018564" y="1301261"/>
          <a:ext cx="1370260" cy="6309360"/>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Hennepin &amp; Carver Counties, Adult Basic Education, DEED Job Service, DEED Vocational Rehabilitation Services, Community Based Organizations serving populations with barriers to employment, Post-Secondary institutions, Labor Unions, with all boards comprised of a minimum of 50% business representatives</a:t>
          </a:r>
        </a:p>
      </dsp:txBody>
      <dsp:txXfrm rot="-5400000">
        <a:off x="3549015" y="3837702"/>
        <a:ext cx="6242469" cy="1236478"/>
      </dsp:txXfrm>
    </dsp:sp>
    <dsp:sp modelId="{4E7ED8EC-0192-4D10-A01E-36DBB1D15685}">
      <dsp:nvSpPr>
        <dsp:cNvPr id="0" name=""/>
        <dsp:cNvSpPr/>
      </dsp:nvSpPr>
      <dsp:spPr>
        <a:xfrm>
          <a:off x="0" y="3599529"/>
          <a:ext cx="3549015" cy="1712825"/>
        </a:xfrm>
        <a:prstGeom prst="roundRect">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dirty="0"/>
            <a:t>Partners</a:t>
          </a:r>
        </a:p>
      </dsp:txBody>
      <dsp:txXfrm>
        <a:off x="83613" y="3683142"/>
        <a:ext cx="3381789" cy="1545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29E8F-1B2B-4B53-9741-255149F59E31}">
      <dsp:nvSpPr>
        <dsp:cNvPr id="0" name=""/>
        <dsp:cNvSpPr/>
      </dsp:nvSpPr>
      <dsp:spPr>
        <a:xfrm rot="5400000">
          <a:off x="6039421" y="-2431331"/>
          <a:ext cx="1193452" cy="62727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The Dislocated Worker program aids employers in the transition of layoffs to ensure individuals are aware of services to prepare them for the next phase in their career.</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Individuals may receive supportive services to assist in their job search as well as assistance in completing industry recognized credentialed training.</a:t>
          </a:r>
        </a:p>
      </dsp:txBody>
      <dsp:txXfrm rot="-5400000">
        <a:off x="3499755" y="166595"/>
        <a:ext cx="6214524" cy="1076932"/>
      </dsp:txXfrm>
    </dsp:sp>
    <dsp:sp modelId="{49BC4F74-FD9C-4A26-B2B6-1EB778587413}">
      <dsp:nvSpPr>
        <dsp:cNvPr id="0" name=""/>
        <dsp:cNvSpPr/>
      </dsp:nvSpPr>
      <dsp:spPr>
        <a:xfrm>
          <a:off x="0" y="29008"/>
          <a:ext cx="3528441" cy="1491815"/>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dirty="0"/>
            <a:t>Purpose</a:t>
          </a:r>
        </a:p>
      </dsp:txBody>
      <dsp:txXfrm>
        <a:off x="72824" y="101832"/>
        <a:ext cx="3382793" cy="1346167"/>
      </dsp:txXfrm>
    </dsp:sp>
    <dsp:sp modelId="{1D99C8CC-C50B-4180-AB68-B275CEA1F540}">
      <dsp:nvSpPr>
        <dsp:cNvPr id="0" name=""/>
        <dsp:cNvSpPr/>
      </dsp:nvSpPr>
      <dsp:spPr>
        <a:xfrm rot="5400000">
          <a:off x="6068107" y="-821817"/>
          <a:ext cx="1193452" cy="62727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Serves adults who have been laid off (or notified that a layoff is coming) through no fault of their own.</a:t>
          </a:r>
        </a:p>
      </dsp:txBody>
      <dsp:txXfrm rot="-5400000">
        <a:off x="3528441" y="1776109"/>
        <a:ext cx="6214524" cy="1076932"/>
      </dsp:txXfrm>
    </dsp:sp>
    <dsp:sp modelId="{8FE6D856-0701-448F-ACFC-418705B117CE}">
      <dsp:nvSpPr>
        <dsp:cNvPr id="0" name=""/>
        <dsp:cNvSpPr/>
      </dsp:nvSpPr>
      <dsp:spPr>
        <a:xfrm>
          <a:off x="0" y="1568667"/>
          <a:ext cx="3528441" cy="1491815"/>
        </a:xfrm>
        <a:prstGeom prst="roundRect">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dirty="0"/>
            <a:t>Population</a:t>
          </a:r>
        </a:p>
      </dsp:txBody>
      <dsp:txXfrm>
        <a:off x="72824" y="1641491"/>
        <a:ext cx="3382793" cy="1346167"/>
      </dsp:txXfrm>
    </dsp:sp>
    <dsp:sp modelId="{BCC0D50B-60C6-42C2-B4FA-83C928A94A14}">
      <dsp:nvSpPr>
        <dsp:cNvPr id="0" name=""/>
        <dsp:cNvSpPr/>
      </dsp:nvSpPr>
      <dsp:spPr>
        <a:xfrm rot="5400000">
          <a:off x="6068107" y="744589"/>
          <a:ext cx="1193452" cy="62727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AVIVO/Teamsters</a:t>
          </a:r>
        </a:p>
        <a:p>
          <a:pPr marL="114300" lvl="1" indent="-114300" algn="l" defTabSz="577850">
            <a:lnSpc>
              <a:spcPct val="90000"/>
            </a:lnSpc>
            <a:spcBef>
              <a:spcPct val="0"/>
            </a:spcBef>
            <a:spcAft>
              <a:spcPct val="15000"/>
            </a:spcAft>
            <a:buChar char="•"/>
          </a:pPr>
          <a:r>
            <a:rPr lang="en-US" sz="1300" kern="1200" dirty="0"/>
            <a:t>Hired</a:t>
          </a:r>
        </a:p>
        <a:p>
          <a:pPr marL="114300" lvl="1" indent="-114300" algn="l" defTabSz="577850">
            <a:lnSpc>
              <a:spcPct val="90000"/>
            </a:lnSpc>
            <a:spcBef>
              <a:spcPct val="0"/>
            </a:spcBef>
            <a:spcAft>
              <a:spcPct val="15000"/>
            </a:spcAft>
            <a:buChar char="•"/>
          </a:pPr>
          <a:r>
            <a:rPr lang="en-US" sz="1300" kern="1200" dirty="0"/>
            <a:t>Carver County</a:t>
          </a:r>
        </a:p>
      </dsp:txBody>
      <dsp:txXfrm rot="-5400000">
        <a:off x="3528441" y="3342515"/>
        <a:ext cx="6214524" cy="1076932"/>
      </dsp:txXfrm>
    </dsp:sp>
    <dsp:sp modelId="{4E7ED8EC-0192-4D10-A01E-36DBB1D15685}">
      <dsp:nvSpPr>
        <dsp:cNvPr id="0" name=""/>
        <dsp:cNvSpPr/>
      </dsp:nvSpPr>
      <dsp:spPr>
        <a:xfrm>
          <a:off x="0" y="3135073"/>
          <a:ext cx="3528441" cy="1491815"/>
        </a:xfrm>
        <a:prstGeom prst="roundRect">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dirty="0"/>
            <a:t>Partners</a:t>
          </a:r>
        </a:p>
      </dsp:txBody>
      <dsp:txXfrm>
        <a:off x="72824" y="3207897"/>
        <a:ext cx="3382793" cy="1346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29E8F-1B2B-4B53-9741-255149F59E31}">
      <dsp:nvSpPr>
        <dsp:cNvPr id="0" name=""/>
        <dsp:cNvSpPr/>
      </dsp:nvSpPr>
      <dsp:spPr>
        <a:xfrm rot="5400000">
          <a:off x="5977034" y="-2340558"/>
          <a:ext cx="1205731" cy="6192847"/>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Provides employment and training assistance to adults to increase their employment retention, earnings and occupational skill attainment.</a:t>
          </a:r>
        </a:p>
      </dsp:txBody>
      <dsp:txXfrm rot="-5400000">
        <a:off x="3483477" y="211858"/>
        <a:ext cx="6133988" cy="1088013"/>
      </dsp:txXfrm>
    </dsp:sp>
    <dsp:sp modelId="{49BC4F74-FD9C-4A26-B2B6-1EB778587413}">
      <dsp:nvSpPr>
        <dsp:cNvPr id="0" name=""/>
        <dsp:cNvSpPr/>
      </dsp:nvSpPr>
      <dsp:spPr>
        <a:xfrm>
          <a:off x="0" y="2283"/>
          <a:ext cx="3483476" cy="1507164"/>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Purpose</a:t>
          </a:r>
        </a:p>
      </dsp:txBody>
      <dsp:txXfrm>
        <a:off x="73574" y="75857"/>
        <a:ext cx="3336328" cy="1360016"/>
      </dsp:txXfrm>
    </dsp:sp>
    <dsp:sp modelId="{1D99C8CC-C50B-4180-AB68-B275CEA1F540}">
      <dsp:nvSpPr>
        <dsp:cNvPr id="0" name=""/>
        <dsp:cNvSpPr/>
      </dsp:nvSpPr>
      <dsp:spPr>
        <a:xfrm rot="5400000">
          <a:off x="5977034" y="-758035"/>
          <a:ext cx="1205731" cy="6192847"/>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Serves adults (age 18 and above) seeking greater participation in the labor force and prioritizes individuals who represent any of the following:</a:t>
          </a:r>
        </a:p>
        <a:p>
          <a:pPr marL="228600" lvl="2" indent="-114300" algn="l" defTabSz="577850">
            <a:lnSpc>
              <a:spcPct val="90000"/>
            </a:lnSpc>
            <a:spcBef>
              <a:spcPct val="0"/>
            </a:spcBef>
            <a:spcAft>
              <a:spcPct val="15000"/>
            </a:spcAft>
            <a:buChar char="•"/>
          </a:pPr>
          <a:r>
            <a:rPr lang="en-US" sz="1300" kern="1200" dirty="0"/>
            <a:t>Low income or receiving public assistance, basic skills deficient, Veterans, people of color or face gender inequities</a:t>
          </a:r>
        </a:p>
        <a:p>
          <a:pPr marL="114300" lvl="1" indent="-114300" algn="l" defTabSz="577850">
            <a:lnSpc>
              <a:spcPct val="90000"/>
            </a:lnSpc>
            <a:spcBef>
              <a:spcPct val="0"/>
            </a:spcBef>
            <a:spcAft>
              <a:spcPct val="15000"/>
            </a:spcAft>
            <a:buChar char="•"/>
          </a:pPr>
          <a:endParaRPr lang="en-US" sz="1300" kern="1200" dirty="0"/>
        </a:p>
      </dsp:txBody>
      <dsp:txXfrm rot="-5400000">
        <a:off x="3483477" y="1794381"/>
        <a:ext cx="6133988" cy="1088013"/>
      </dsp:txXfrm>
    </dsp:sp>
    <dsp:sp modelId="{8FE6D856-0701-448F-ACFC-418705B117CE}">
      <dsp:nvSpPr>
        <dsp:cNvPr id="0" name=""/>
        <dsp:cNvSpPr/>
      </dsp:nvSpPr>
      <dsp:spPr>
        <a:xfrm>
          <a:off x="0" y="1584805"/>
          <a:ext cx="3483476" cy="1507164"/>
        </a:xfrm>
        <a:prstGeom prst="roundRect">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Population</a:t>
          </a:r>
        </a:p>
      </dsp:txBody>
      <dsp:txXfrm>
        <a:off x="73574" y="1658379"/>
        <a:ext cx="3336328" cy="1360016"/>
      </dsp:txXfrm>
    </dsp:sp>
    <dsp:sp modelId="{BCC0D50B-60C6-42C2-B4FA-83C928A94A14}">
      <dsp:nvSpPr>
        <dsp:cNvPr id="0" name=""/>
        <dsp:cNvSpPr/>
      </dsp:nvSpPr>
      <dsp:spPr>
        <a:xfrm rot="5400000">
          <a:off x="5977034" y="824486"/>
          <a:ext cx="1205731" cy="6192847"/>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AVIVO</a:t>
          </a:r>
        </a:p>
        <a:p>
          <a:pPr marL="114300" lvl="1" indent="-114300" algn="l" defTabSz="577850">
            <a:lnSpc>
              <a:spcPct val="90000"/>
            </a:lnSpc>
            <a:spcBef>
              <a:spcPct val="0"/>
            </a:spcBef>
            <a:spcAft>
              <a:spcPct val="15000"/>
            </a:spcAft>
            <a:buChar char="•"/>
          </a:pPr>
          <a:r>
            <a:rPr lang="en-US" sz="1300" kern="1200" dirty="0"/>
            <a:t>HIRED</a:t>
          </a:r>
        </a:p>
        <a:p>
          <a:pPr marL="114300" lvl="1" indent="-114300" algn="l" defTabSz="577850">
            <a:lnSpc>
              <a:spcPct val="90000"/>
            </a:lnSpc>
            <a:spcBef>
              <a:spcPct val="0"/>
            </a:spcBef>
            <a:spcAft>
              <a:spcPct val="15000"/>
            </a:spcAft>
            <a:buChar char="•"/>
          </a:pPr>
          <a:r>
            <a:rPr lang="en-US" sz="1300" kern="1200" dirty="0"/>
            <a:t>Carver County</a:t>
          </a:r>
        </a:p>
      </dsp:txBody>
      <dsp:txXfrm rot="-5400000">
        <a:off x="3483477" y="3376903"/>
        <a:ext cx="6133988" cy="1088013"/>
      </dsp:txXfrm>
    </dsp:sp>
    <dsp:sp modelId="{4E7ED8EC-0192-4D10-A01E-36DBB1D15685}">
      <dsp:nvSpPr>
        <dsp:cNvPr id="0" name=""/>
        <dsp:cNvSpPr/>
      </dsp:nvSpPr>
      <dsp:spPr>
        <a:xfrm>
          <a:off x="0" y="3167328"/>
          <a:ext cx="3483476" cy="1507164"/>
        </a:xfrm>
        <a:prstGeom prst="roundRect">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Partners</a:t>
          </a:r>
        </a:p>
      </dsp:txBody>
      <dsp:txXfrm>
        <a:off x="73574" y="3240902"/>
        <a:ext cx="3336328" cy="1360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29E8F-1B2B-4B53-9741-255149F59E31}">
      <dsp:nvSpPr>
        <dsp:cNvPr id="0" name=""/>
        <dsp:cNvSpPr/>
      </dsp:nvSpPr>
      <dsp:spPr>
        <a:xfrm rot="5400000">
          <a:off x="5904539" y="-2280101"/>
          <a:ext cx="1272997" cy="6156271"/>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WIOA Youth provides year round employment and training services to in school and out of school youth with an emphasis on high school drop out recovery and attainment of post-secondary credentials</a:t>
          </a:r>
        </a:p>
        <a:p>
          <a:pPr marL="114300" lvl="1" indent="-114300" algn="l" defTabSz="622300">
            <a:lnSpc>
              <a:spcPct val="90000"/>
            </a:lnSpc>
            <a:spcBef>
              <a:spcPct val="0"/>
            </a:spcBef>
            <a:spcAft>
              <a:spcPct val="15000"/>
            </a:spcAft>
            <a:buChar char="•"/>
          </a:pPr>
          <a:endParaRPr lang="en-US" sz="1400" kern="1200" dirty="0"/>
        </a:p>
      </dsp:txBody>
      <dsp:txXfrm rot="-5400000">
        <a:off x="3462903" y="223678"/>
        <a:ext cx="6094128" cy="1148711"/>
      </dsp:txXfrm>
    </dsp:sp>
    <dsp:sp modelId="{49BC4F74-FD9C-4A26-B2B6-1EB778587413}">
      <dsp:nvSpPr>
        <dsp:cNvPr id="0" name=""/>
        <dsp:cNvSpPr/>
      </dsp:nvSpPr>
      <dsp:spPr>
        <a:xfrm>
          <a:off x="0" y="2410"/>
          <a:ext cx="3462902" cy="1591246"/>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Purpose</a:t>
          </a:r>
        </a:p>
      </dsp:txBody>
      <dsp:txXfrm>
        <a:off x="77678" y="80088"/>
        <a:ext cx="3307546" cy="1435890"/>
      </dsp:txXfrm>
    </dsp:sp>
    <dsp:sp modelId="{1D99C8CC-C50B-4180-AB68-B275CEA1F540}">
      <dsp:nvSpPr>
        <dsp:cNvPr id="0" name=""/>
        <dsp:cNvSpPr/>
      </dsp:nvSpPr>
      <dsp:spPr>
        <a:xfrm rot="5400000">
          <a:off x="5904539" y="-609292"/>
          <a:ext cx="1272997" cy="6156271"/>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WIOA Youth: targets individuals ages 16-24</a:t>
          </a:r>
        </a:p>
        <a:p>
          <a:pPr marL="228600" lvl="2" indent="-114300" algn="l" defTabSz="622300">
            <a:lnSpc>
              <a:spcPct val="90000"/>
            </a:lnSpc>
            <a:spcBef>
              <a:spcPct val="0"/>
            </a:spcBef>
            <a:spcAft>
              <a:spcPct val="15000"/>
            </a:spcAft>
            <a:buChar char="•"/>
          </a:pPr>
          <a:r>
            <a:rPr lang="en-US" sz="1400" kern="1200" dirty="0"/>
            <a:t>Out of School: an individual who is not attending any school and is one or more DEED identified barrier</a:t>
          </a:r>
        </a:p>
        <a:p>
          <a:pPr marL="228600" lvl="2" indent="-114300" algn="l" defTabSz="622300">
            <a:lnSpc>
              <a:spcPct val="90000"/>
            </a:lnSpc>
            <a:spcBef>
              <a:spcPct val="0"/>
            </a:spcBef>
            <a:spcAft>
              <a:spcPct val="15000"/>
            </a:spcAft>
            <a:buChar char="•"/>
          </a:pPr>
          <a:r>
            <a:rPr lang="en-US" sz="1400" kern="1200" dirty="0"/>
            <a:t>In School: must be low income and has one or more DEED identified barrier</a:t>
          </a:r>
        </a:p>
        <a:p>
          <a:pPr marL="114300" lvl="1" indent="-114300" algn="l" defTabSz="622300">
            <a:lnSpc>
              <a:spcPct val="90000"/>
            </a:lnSpc>
            <a:spcBef>
              <a:spcPct val="0"/>
            </a:spcBef>
            <a:spcAft>
              <a:spcPct val="15000"/>
            </a:spcAft>
            <a:buChar char="•"/>
          </a:pPr>
          <a:endParaRPr lang="en-US" sz="1400" kern="1200" dirty="0"/>
        </a:p>
      </dsp:txBody>
      <dsp:txXfrm rot="-5400000">
        <a:off x="3462903" y="1894487"/>
        <a:ext cx="6094128" cy="1148711"/>
      </dsp:txXfrm>
    </dsp:sp>
    <dsp:sp modelId="{8FE6D856-0701-448F-ACFC-418705B117CE}">
      <dsp:nvSpPr>
        <dsp:cNvPr id="0" name=""/>
        <dsp:cNvSpPr/>
      </dsp:nvSpPr>
      <dsp:spPr>
        <a:xfrm>
          <a:off x="0" y="1673219"/>
          <a:ext cx="3462902" cy="1591246"/>
        </a:xfrm>
        <a:prstGeom prst="roundRect">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Population</a:t>
          </a:r>
        </a:p>
      </dsp:txBody>
      <dsp:txXfrm>
        <a:off x="77678" y="1750897"/>
        <a:ext cx="3307546" cy="1435890"/>
      </dsp:txXfrm>
    </dsp:sp>
    <dsp:sp modelId="{BCC0D50B-60C6-42C2-B4FA-83C928A94A14}">
      <dsp:nvSpPr>
        <dsp:cNvPr id="0" name=""/>
        <dsp:cNvSpPr/>
      </dsp:nvSpPr>
      <dsp:spPr>
        <a:xfrm rot="5400000">
          <a:off x="5904539" y="1017266"/>
          <a:ext cx="1272997" cy="6156271"/>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Tree Trust provides WIOA Youth services throughout suburban Hennepin County</a:t>
          </a:r>
        </a:p>
        <a:p>
          <a:pPr marL="114300" lvl="1" indent="-114300" algn="l" defTabSz="622300">
            <a:lnSpc>
              <a:spcPct val="90000"/>
            </a:lnSpc>
            <a:spcBef>
              <a:spcPct val="0"/>
            </a:spcBef>
            <a:spcAft>
              <a:spcPct val="15000"/>
            </a:spcAft>
            <a:buChar char="•"/>
          </a:pPr>
          <a:r>
            <a:rPr lang="en-US" sz="1400" kern="1200" dirty="0"/>
            <a:t>Carver County provides services within Carver County</a:t>
          </a:r>
        </a:p>
      </dsp:txBody>
      <dsp:txXfrm rot="-5400000">
        <a:off x="3462903" y="3521046"/>
        <a:ext cx="6094128" cy="1148711"/>
      </dsp:txXfrm>
    </dsp:sp>
    <dsp:sp modelId="{4E7ED8EC-0192-4D10-A01E-36DBB1D15685}">
      <dsp:nvSpPr>
        <dsp:cNvPr id="0" name=""/>
        <dsp:cNvSpPr/>
      </dsp:nvSpPr>
      <dsp:spPr>
        <a:xfrm>
          <a:off x="0" y="3344028"/>
          <a:ext cx="3462902" cy="1591246"/>
        </a:xfrm>
        <a:prstGeom prst="roundRect">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Partners</a:t>
          </a:r>
        </a:p>
      </dsp:txBody>
      <dsp:txXfrm>
        <a:off x="77678" y="3421706"/>
        <a:ext cx="3307546" cy="1435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29E8F-1B2B-4B53-9741-255149F59E31}">
      <dsp:nvSpPr>
        <dsp:cNvPr id="0" name=""/>
        <dsp:cNvSpPr/>
      </dsp:nvSpPr>
      <dsp:spPr>
        <a:xfrm rot="5400000">
          <a:off x="5975591" y="-2393152"/>
          <a:ext cx="1247477" cy="621113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The MN Youth Program provides youth with hands-on opportunities to apply essential skills such as inquiry, technology, STEM, decision making, interacting with others and positive attitudes/behaviors.</a:t>
          </a:r>
        </a:p>
      </dsp:txBody>
      <dsp:txXfrm rot="-5400000">
        <a:off x="3493763" y="149573"/>
        <a:ext cx="6150237" cy="1125683"/>
      </dsp:txXfrm>
    </dsp:sp>
    <dsp:sp modelId="{49BC4F74-FD9C-4A26-B2B6-1EB778587413}">
      <dsp:nvSpPr>
        <dsp:cNvPr id="0" name=""/>
        <dsp:cNvSpPr/>
      </dsp:nvSpPr>
      <dsp:spPr>
        <a:xfrm>
          <a:off x="10869" y="8"/>
          <a:ext cx="3493763" cy="1559347"/>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Purpose</a:t>
          </a:r>
        </a:p>
      </dsp:txBody>
      <dsp:txXfrm>
        <a:off x="86990" y="76129"/>
        <a:ext cx="3341521" cy="1407105"/>
      </dsp:txXfrm>
    </dsp:sp>
    <dsp:sp modelId="{1D99C8CC-C50B-4180-AB68-B275CEA1F540}">
      <dsp:nvSpPr>
        <dsp:cNvPr id="0" name=""/>
        <dsp:cNvSpPr/>
      </dsp:nvSpPr>
      <dsp:spPr>
        <a:xfrm rot="5400000">
          <a:off x="5975591" y="-660107"/>
          <a:ext cx="1247477" cy="621113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Low income and at-risk youth ages 14-24 who lack academic and “applied skills” considered critical for current and future workplace needs</a:t>
          </a:r>
        </a:p>
      </dsp:txBody>
      <dsp:txXfrm rot="-5400000">
        <a:off x="3493763" y="1882618"/>
        <a:ext cx="6150237" cy="1125683"/>
      </dsp:txXfrm>
    </dsp:sp>
    <dsp:sp modelId="{8FE6D856-0701-448F-ACFC-418705B117CE}">
      <dsp:nvSpPr>
        <dsp:cNvPr id="0" name=""/>
        <dsp:cNvSpPr/>
      </dsp:nvSpPr>
      <dsp:spPr>
        <a:xfrm>
          <a:off x="0" y="1639676"/>
          <a:ext cx="3493763" cy="1559347"/>
        </a:xfrm>
        <a:prstGeom prst="roundRect">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Population</a:t>
          </a:r>
        </a:p>
      </dsp:txBody>
      <dsp:txXfrm>
        <a:off x="76121" y="1715797"/>
        <a:ext cx="3341521" cy="1407105"/>
      </dsp:txXfrm>
    </dsp:sp>
    <dsp:sp modelId="{BCC0D50B-60C6-42C2-B4FA-83C928A94A14}">
      <dsp:nvSpPr>
        <dsp:cNvPr id="0" name=""/>
        <dsp:cNvSpPr/>
      </dsp:nvSpPr>
      <dsp:spPr>
        <a:xfrm rot="5400000">
          <a:off x="5975591" y="951097"/>
          <a:ext cx="1247477" cy="621113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 </a:t>
          </a:r>
          <a:r>
            <a:rPr lang="en-US" sz="1500" kern="1200" dirty="0" err="1"/>
            <a:t>BrookLynk</a:t>
          </a:r>
          <a:r>
            <a:rPr lang="en-US" sz="1500" kern="1200" dirty="0"/>
            <a:t> provides services in Brooklyn Park &amp; Brooklyn Center</a:t>
          </a:r>
        </a:p>
        <a:p>
          <a:pPr marL="114300" lvl="1" indent="-114300" algn="l" defTabSz="666750">
            <a:lnSpc>
              <a:spcPct val="90000"/>
            </a:lnSpc>
            <a:spcBef>
              <a:spcPct val="0"/>
            </a:spcBef>
            <a:spcAft>
              <a:spcPct val="15000"/>
            </a:spcAft>
            <a:buChar char="•"/>
          </a:pPr>
          <a:r>
            <a:rPr lang="en-US" sz="1500" kern="1200" dirty="0"/>
            <a:t>Tree Trust provides services in the remainder of suburban Hennepin County</a:t>
          </a:r>
        </a:p>
        <a:p>
          <a:pPr marL="114300" lvl="1" indent="-114300" algn="l" defTabSz="666750">
            <a:lnSpc>
              <a:spcPct val="90000"/>
            </a:lnSpc>
            <a:spcBef>
              <a:spcPct val="0"/>
            </a:spcBef>
            <a:spcAft>
              <a:spcPct val="15000"/>
            </a:spcAft>
            <a:buChar char="•"/>
          </a:pPr>
          <a:r>
            <a:rPr lang="en-US" sz="1500" kern="1200" dirty="0"/>
            <a:t>Carver County provides services within Carver County</a:t>
          </a:r>
        </a:p>
      </dsp:txBody>
      <dsp:txXfrm rot="-5400000">
        <a:off x="3493763" y="3493823"/>
        <a:ext cx="6150237" cy="1125683"/>
      </dsp:txXfrm>
    </dsp:sp>
    <dsp:sp modelId="{4E7ED8EC-0192-4D10-A01E-36DBB1D15685}">
      <dsp:nvSpPr>
        <dsp:cNvPr id="0" name=""/>
        <dsp:cNvSpPr/>
      </dsp:nvSpPr>
      <dsp:spPr>
        <a:xfrm>
          <a:off x="0" y="3276991"/>
          <a:ext cx="3493763" cy="1559347"/>
        </a:xfrm>
        <a:prstGeom prst="roundRect">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Partners</a:t>
          </a:r>
        </a:p>
      </dsp:txBody>
      <dsp:txXfrm>
        <a:off x="76121" y="3353112"/>
        <a:ext cx="3341521" cy="14071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4B74-BC5A-4DEA-A229-DD174D1BCAB3}"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322D1-52F3-4282-9EB2-39F41C20A7DC}" type="slidenum">
              <a:rPr lang="en-US" smtClean="0"/>
              <a:t>‹#›</a:t>
            </a:fld>
            <a:endParaRPr lang="en-US"/>
          </a:p>
        </p:txBody>
      </p:sp>
    </p:spTree>
    <p:extLst>
      <p:ext uri="{BB962C8B-B14F-4D97-AF65-F5344CB8AC3E}">
        <p14:creationId xmlns:p14="http://schemas.microsoft.com/office/powerpoint/2010/main" val="53432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Kilzer:</a:t>
            </a:r>
            <a:r>
              <a:rPr lang="en-US" baseline="0" dirty="0"/>
              <a:t> </a:t>
            </a:r>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4</a:t>
            </a:fld>
            <a:endParaRPr lang="en-US"/>
          </a:p>
        </p:txBody>
      </p:sp>
    </p:spTree>
    <p:extLst>
      <p:ext uri="{BB962C8B-B14F-4D97-AF65-F5344CB8AC3E}">
        <p14:creationId xmlns:p14="http://schemas.microsoft.com/office/powerpoint/2010/main" val="1373217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a:t>
            </a:r>
          </a:p>
          <a:p>
            <a:r>
              <a:rPr lang="en-US" dirty="0"/>
              <a:t>The Workforce Innovation and Opportunity Act (WIOA) provides out-of-school youth between the ages of 16 and 24 and in-school youth between the ages of 14 and 21 with year-round employment and training services. Under this law passed in 2014, WIOA youth services emphasize services to out-of-school and disconnected youth, high school dropout recovery and attainment of recognized postsecondary credentials.</a:t>
            </a:r>
          </a:p>
          <a:p>
            <a:r>
              <a:rPr lang="en-US" dirty="0"/>
              <a:t>Out-of-school youth under WIOA is a person between the ages of 16 and 24 who is not attending ANY school and is one or more of the following: a school dropout; a youth who is within age of compulsory school attendance in Minnesota but has not attended for at least the most recent complete school year calendar quarter; a youth with a high school diploma or equivalent who is low income and is basic skills deficient or is an English language learner; an offender; a homeless, runaway or foster youth; a pregnant or parenting youth; a youth with a disability; or a low-income individual who requires additional assistance to enter or complete an educational program or to secure and hold employment.</a:t>
            </a:r>
          </a:p>
          <a:p>
            <a:r>
              <a:rPr lang="en-US" dirty="0"/>
              <a:t>In-school youth under WIOA must be low income and one or more of the following: a basic skills deficient youth; an English language learner; an offender; a homeless, runaway or foster youth; a pregnant or parenting youth; a youth with a disability; or a youth who requires additional assistance to complete an educational program or to secure and hold employment.</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23</a:t>
            </a:fld>
            <a:endParaRPr lang="en-US"/>
          </a:p>
        </p:txBody>
      </p:sp>
    </p:spTree>
    <p:extLst>
      <p:ext uri="{BB962C8B-B14F-4D97-AF65-F5344CB8AC3E}">
        <p14:creationId xmlns:p14="http://schemas.microsoft.com/office/powerpoint/2010/main" val="418504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25</a:t>
            </a:fld>
            <a:endParaRPr lang="en-US"/>
          </a:p>
        </p:txBody>
      </p:sp>
    </p:spTree>
    <p:extLst>
      <p:ext uri="{BB962C8B-B14F-4D97-AF65-F5344CB8AC3E}">
        <p14:creationId xmlns:p14="http://schemas.microsoft.com/office/powerpoint/2010/main" val="382929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Kilzer: </a:t>
            </a:r>
          </a:p>
        </p:txBody>
      </p:sp>
      <p:sp>
        <p:nvSpPr>
          <p:cNvPr id="4" name="Slide Number Placeholder 3"/>
          <p:cNvSpPr>
            <a:spLocks noGrp="1"/>
          </p:cNvSpPr>
          <p:nvPr>
            <p:ph type="sldNum" sz="quarter" idx="10"/>
          </p:nvPr>
        </p:nvSpPr>
        <p:spPr/>
        <p:txBody>
          <a:bodyPr/>
          <a:lstStyle/>
          <a:p>
            <a:fld id="{D46D5A1F-1E19-AB4D-9F91-E209B821ADD1}" type="slidenum">
              <a:rPr lang="en-US" smtClean="0"/>
              <a:t>5</a:t>
            </a:fld>
            <a:endParaRPr lang="en-US"/>
          </a:p>
        </p:txBody>
      </p:sp>
    </p:spTree>
    <p:extLst>
      <p:ext uri="{BB962C8B-B14F-4D97-AF65-F5344CB8AC3E}">
        <p14:creationId xmlns:p14="http://schemas.microsoft.com/office/powerpoint/2010/main" val="307407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Kilzer: </a:t>
            </a:r>
          </a:p>
        </p:txBody>
      </p:sp>
      <p:sp>
        <p:nvSpPr>
          <p:cNvPr id="4" name="Slide Number Placeholder 3"/>
          <p:cNvSpPr>
            <a:spLocks noGrp="1"/>
          </p:cNvSpPr>
          <p:nvPr>
            <p:ph type="sldNum" sz="quarter" idx="10"/>
          </p:nvPr>
        </p:nvSpPr>
        <p:spPr/>
        <p:txBody>
          <a:bodyPr/>
          <a:lstStyle/>
          <a:p>
            <a:fld id="{D46D5A1F-1E19-AB4D-9F91-E209B821ADD1}" type="slidenum">
              <a:rPr lang="en-US" smtClean="0"/>
              <a:t>6</a:t>
            </a:fld>
            <a:endParaRPr lang="en-US"/>
          </a:p>
        </p:txBody>
      </p:sp>
    </p:spTree>
    <p:extLst>
      <p:ext uri="{BB962C8B-B14F-4D97-AF65-F5344CB8AC3E}">
        <p14:creationId xmlns:p14="http://schemas.microsoft.com/office/powerpoint/2010/main" val="192575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Connie Ireland</a:t>
            </a:r>
          </a:p>
        </p:txBody>
      </p:sp>
      <p:sp>
        <p:nvSpPr>
          <p:cNvPr id="4" name="Slide Number Placeholder 3"/>
          <p:cNvSpPr>
            <a:spLocks noGrp="1"/>
          </p:cNvSpPr>
          <p:nvPr>
            <p:ph type="sldNum" sz="quarter" idx="10"/>
          </p:nvPr>
        </p:nvSpPr>
        <p:spPr/>
        <p:txBody>
          <a:bodyPr/>
          <a:lstStyle/>
          <a:p>
            <a:fld id="{D46D5A1F-1E19-AB4D-9F91-E209B821ADD1}" type="slidenum">
              <a:rPr lang="en-US" smtClean="0"/>
              <a:t>7</a:t>
            </a:fld>
            <a:endParaRPr lang="en-US"/>
          </a:p>
        </p:txBody>
      </p:sp>
    </p:spTree>
    <p:extLst>
      <p:ext uri="{BB962C8B-B14F-4D97-AF65-F5344CB8AC3E}">
        <p14:creationId xmlns:p14="http://schemas.microsoft.com/office/powerpoint/2010/main" val="60390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Nola</a:t>
            </a:r>
            <a:r>
              <a:rPr lang="en-US" baseline="0" dirty="0"/>
              <a:t> Speiser</a:t>
            </a:r>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8</a:t>
            </a:fld>
            <a:endParaRPr lang="en-US"/>
          </a:p>
        </p:txBody>
      </p:sp>
    </p:spTree>
    <p:extLst>
      <p:ext uri="{BB962C8B-B14F-4D97-AF65-F5344CB8AC3E}">
        <p14:creationId xmlns:p14="http://schemas.microsoft.com/office/powerpoint/2010/main" val="298652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9</a:t>
            </a:fld>
            <a:endParaRPr lang="en-US"/>
          </a:p>
        </p:txBody>
      </p:sp>
    </p:spTree>
    <p:extLst>
      <p:ext uri="{BB962C8B-B14F-4D97-AF65-F5344CB8AC3E}">
        <p14:creationId xmlns:p14="http://schemas.microsoft.com/office/powerpoint/2010/main" val="307258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Connie Ireland</a:t>
            </a:r>
          </a:p>
        </p:txBody>
      </p:sp>
      <p:sp>
        <p:nvSpPr>
          <p:cNvPr id="4" name="Slide Number Placeholder 3"/>
          <p:cNvSpPr>
            <a:spLocks noGrp="1"/>
          </p:cNvSpPr>
          <p:nvPr>
            <p:ph type="sldNum" sz="quarter" idx="10"/>
          </p:nvPr>
        </p:nvSpPr>
        <p:spPr/>
        <p:txBody>
          <a:bodyPr/>
          <a:lstStyle/>
          <a:p>
            <a:fld id="{D46D5A1F-1E19-AB4D-9F91-E209B821ADD1}" type="slidenum">
              <a:rPr lang="en-US" smtClean="0"/>
              <a:t>15</a:t>
            </a:fld>
            <a:endParaRPr lang="en-US"/>
          </a:p>
        </p:txBody>
      </p:sp>
    </p:spTree>
    <p:extLst>
      <p:ext uri="{BB962C8B-B14F-4D97-AF65-F5344CB8AC3E}">
        <p14:creationId xmlns:p14="http://schemas.microsoft.com/office/powerpoint/2010/main" val="104550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Connie Ireland</a:t>
            </a:r>
          </a:p>
        </p:txBody>
      </p:sp>
      <p:sp>
        <p:nvSpPr>
          <p:cNvPr id="4" name="Slide Number Placeholder 3"/>
          <p:cNvSpPr>
            <a:spLocks noGrp="1"/>
          </p:cNvSpPr>
          <p:nvPr>
            <p:ph type="sldNum" sz="quarter" idx="10"/>
          </p:nvPr>
        </p:nvSpPr>
        <p:spPr/>
        <p:txBody>
          <a:bodyPr/>
          <a:lstStyle/>
          <a:p>
            <a:fld id="{D46D5A1F-1E19-AB4D-9F91-E209B821ADD1}" type="slidenum">
              <a:rPr lang="en-US" smtClean="0"/>
              <a:t>16</a:t>
            </a:fld>
            <a:endParaRPr lang="en-US"/>
          </a:p>
        </p:txBody>
      </p:sp>
    </p:spTree>
    <p:extLst>
      <p:ext uri="{BB962C8B-B14F-4D97-AF65-F5344CB8AC3E}">
        <p14:creationId xmlns:p14="http://schemas.microsoft.com/office/powerpoint/2010/main" val="112718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Connie Ireland</a:t>
            </a:r>
          </a:p>
        </p:txBody>
      </p:sp>
      <p:sp>
        <p:nvSpPr>
          <p:cNvPr id="4" name="Slide Number Placeholder 3"/>
          <p:cNvSpPr>
            <a:spLocks noGrp="1"/>
          </p:cNvSpPr>
          <p:nvPr>
            <p:ph type="sldNum" sz="quarter" idx="10"/>
          </p:nvPr>
        </p:nvSpPr>
        <p:spPr/>
        <p:txBody>
          <a:bodyPr/>
          <a:lstStyle/>
          <a:p>
            <a:fld id="{D46D5A1F-1E19-AB4D-9F91-E209B821ADD1}" type="slidenum">
              <a:rPr lang="en-US" smtClean="0"/>
              <a:t>17</a:t>
            </a:fld>
            <a:endParaRPr lang="en-US"/>
          </a:p>
        </p:txBody>
      </p:sp>
    </p:spTree>
    <p:extLst>
      <p:ext uri="{BB962C8B-B14F-4D97-AF65-F5344CB8AC3E}">
        <p14:creationId xmlns:p14="http://schemas.microsoft.com/office/powerpoint/2010/main" val="219615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12192000" cy="4768850"/>
          </a:xfrm>
        </p:spPr>
        <p:txBody>
          <a:bodyPr/>
          <a:lstStyle/>
          <a:p>
            <a:r>
              <a:rPr lang="en-US"/>
              <a:t>Click icon to add picture</a:t>
            </a:r>
          </a:p>
        </p:txBody>
      </p:sp>
      <p:sp>
        <p:nvSpPr>
          <p:cNvPr id="9" name="Rectangle 8"/>
          <p:cNvSpPr/>
          <p:nvPr userDrawn="1"/>
        </p:nvSpPr>
        <p:spPr>
          <a:xfrm>
            <a:off x="0" y="4768850"/>
            <a:ext cx="12192000" cy="1136590"/>
          </a:xfrm>
          <a:prstGeom prst="rect">
            <a:avLst/>
          </a:prstGeom>
          <a:solidFill>
            <a:srgbClr val="00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hasCustomPrompt="1"/>
          </p:nvPr>
        </p:nvSpPr>
        <p:spPr>
          <a:xfrm>
            <a:off x="427290" y="4882849"/>
            <a:ext cx="11425727" cy="632772"/>
          </a:xfrm>
        </p:spPr>
        <p:txBody>
          <a:bodyPr anchor="ctr"/>
          <a:lstStyle>
            <a:lvl1pPr marL="0" indent="0">
              <a:buNone/>
              <a:defRPr sz="3600" baseline="0">
                <a:solidFill>
                  <a:schemeClr val="bg1"/>
                </a:solidFill>
                <a:latin typeface="Segoe UI Light" panose="020B0502040204020203" pitchFamily="34" charset="0"/>
                <a:cs typeface="Segoe UI Light" panose="020B0502040204020203" pitchFamily="34" charset="0"/>
              </a:defRPr>
            </a:lvl1pPr>
          </a:lstStyle>
          <a:p>
            <a:pPr lvl="0"/>
            <a:r>
              <a:rPr lang="en-US" dirty="0"/>
              <a:t>Title of Presentation</a:t>
            </a:r>
          </a:p>
        </p:txBody>
      </p:sp>
      <p:sp>
        <p:nvSpPr>
          <p:cNvPr id="7" name="Text Placeholder 6"/>
          <p:cNvSpPr>
            <a:spLocks noGrp="1"/>
          </p:cNvSpPr>
          <p:nvPr>
            <p:ph type="body" sz="quarter" idx="14" hasCustomPrompt="1"/>
          </p:nvPr>
        </p:nvSpPr>
        <p:spPr>
          <a:xfrm>
            <a:off x="427290" y="5439421"/>
            <a:ext cx="11425727" cy="38420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Segoe UI Light" panose="020B0502040204020203" pitchFamily="34" charset="0"/>
                <a:cs typeface="Segoe UI Light"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 | date</a:t>
            </a:r>
          </a:p>
        </p:txBody>
      </p:sp>
    </p:spTree>
    <p:extLst>
      <p:ext uri="{BB962C8B-B14F-4D97-AF65-F5344CB8AC3E}">
        <p14:creationId xmlns:p14="http://schemas.microsoft.com/office/powerpoint/2010/main" val="228803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a:off x="838200" y="0"/>
            <a:ext cx="1219200" cy="6858000"/>
          </a:xfrm>
          <a:prstGeom prst="rect">
            <a:avLst/>
          </a:prstGeom>
          <a:solidFill>
            <a:srgbClr val="0A4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9350" y="365125"/>
            <a:ext cx="8934450" cy="1325563"/>
          </a:xfrm>
        </p:spPr>
        <p:txBody>
          <a:bodyPr/>
          <a:lstStyle>
            <a:lvl1pPr>
              <a:defRPr>
                <a:solidFill>
                  <a:srgbClr val="0A4668"/>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19350" y="1825625"/>
            <a:ext cx="8934450" cy="4351338"/>
          </a:xfrm>
        </p:spPr>
        <p:txBody>
          <a:bodyPr/>
          <a:lstStyle>
            <a:lvl1pPr>
              <a:defRPr>
                <a:solidFill>
                  <a:srgbClr val="0A4668"/>
                </a:solidFill>
                <a:latin typeface="Segoe UI" panose="020B0502040204020203" pitchFamily="34" charset="0"/>
                <a:cs typeface="Segoe UI" panose="020B0502040204020203" pitchFamily="34" charset="0"/>
              </a:defRPr>
            </a:lvl1pPr>
            <a:lvl2pPr>
              <a:defRPr>
                <a:solidFill>
                  <a:srgbClr val="0A4668"/>
                </a:solidFill>
                <a:latin typeface="Segoe UI" panose="020B0502040204020203" pitchFamily="34" charset="0"/>
                <a:cs typeface="Segoe UI" panose="020B0502040204020203" pitchFamily="34" charset="0"/>
              </a:defRPr>
            </a:lvl2pPr>
            <a:lvl3pPr>
              <a:defRPr>
                <a:solidFill>
                  <a:srgbClr val="0A4668"/>
                </a:solidFill>
                <a:latin typeface="Segoe UI" panose="020B0502040204020203" pitchFamily="34" charset="0"/>
                <a:cs typeface="Segoe UI" panose="020B0502040204020203" pitchFamily="34" charset="0"/>
              </a:defRPr>
            </a:lvl3pPr>
            <a:lvl4pPr>
              <a:defRPr>
                <a:solidFill>
                  <a:srgbClr val="0A4668"/>
                </a:solidFill>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2" name="Group 11"/>
          <p:cNvGrpSpPr/>
          <p:nvPr userDrawn="1"/>
        </p:nvGrpSpPr>
        <p:grpSpPr>
          <a:xfrm>
            <a:off x="954024" y="572230"/>
            <a:ext cx="987552" cy="987552"/>
            <a:chOff x="9498696" y="5745919"/>
            <a:chExt cx="987552" cy="98755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159" y="5855870"/>
              <a:ext cx="698940" cy="731520"/>
            </a:xfrm>
            <a:prstGeom prst="rect">
              <a:avLst/>
            </a:prstGeom>
          </p:spPr>
        </p:pic>
        <p:sp>
          <p:nvSpPr>
            <p:cNvPr id="14" name="Oval 13"/>
            <p:cNvSpPr/>
            <p:nvPr userDrawn="1"/>
          </p:nvSpPr>
          <p:spPr>
            <a:xfrm>
              <a:off x="9538791" y="5780531"/>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9498696" y="5745919"/>
              <a:ext cx="987552" cy="9875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917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475287" cy="895350"/>
          </a:xfrm>
        </p:spPr>
        <p:txBody>
          <a:bodyPr anchor="b">
            <a:normAutofit/>
          </a:bodyPr>
          <a:lstStyle>
            <a:lvl1pPr>
              <a:defRPr sz="4400">
                <a:solidFill>
                  <a:srgbClr val="006A8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6753224" y="0"/>
            <a:ext cx="543877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39788" y="1590675"/>
            <a:ext cx="5475287" cy="4772025"/>
          </a:xfrm>
        </p:spPr>
        <p:txBody>
          <a:bodyPr>
            <a:normAutofit/>
          </a:bodyPr>
          <a:lstStyle>
            <a:lvl1pPr marL="457200" indent="-457200">
              <a:buFont typeface="Arial" panose="020B0604020202020204" pitchFamily="34" charset="0"/>
              <a:buChar char="•"/>
              <a:defRPr sz="2800">
                <a:solidFill>
                  <a:srgbClr val="006A8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 level 1</a:t>
            </a:r>
          </a:p>
        </p:txBody>
      </p:sp>
    </p:spTree>
    <p:extLst>
      <p:ext uri="{BB962C8B-B14F-4D97-AF65-F5344CB8AC3E}">
        <p14:creationId xmlns:p14="http://schemas.microsoft.com/office/powerpoint/2010/main" val="13592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6613" y="495300"/>
            <a:ext cx="5475287" cy="895350"/>
          </a:xfrm>
        </p:spPr>
        <p:txBody>
          <a:bodyPr anchor="b">
            <a:normAutofit/>
          </a:bodyPr>
          <a:lstStyle>
            <a:lvl1pPr>
              <a:defRPr sz="4400">
                <a:solidFill>
                  <a:srgbClr val="006A8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543877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5916613" y="1628775"/>
            <a:ext cx="5475287" cy="4772025"/>
          </a:xfrm>
        </p:spPr>
        <p:txBody>
          <a:bodyPr>
            <a:normAutofit/>
          </a:bodyPr>
          <a:lstStyle>
            <a:lvl1pPr marL="457200" indent="-457200">
              <a:buFont typeface="Arial" panose="020B0604020202020204" pitchFamily="34" charset="0"/>
              <a:buChar char="•"/>
              <a:defRPr sz="2800">
                <a:solidFill>
                  <a:srgbClr val="006A8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 level 1</a:t>
            </a:r>
          </a:p>
        </p:txBody>
      </p:sp>
    </p:spTree>
    <p:extLst>
      <p:ext uri="{BB962C8B-B14F-4D97-AF65-F5344CB8AC3E}">
        <p14:creationId xmlns:p14="http://schemas.microsoft.com/office/powerpoint/2010/main" val="114632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A8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4937760" cy="4351338"/>
          </a:xfrm>
        </p:spPr>
        <p:txBody>
          <a:bodyPr/>
          <a:lstStyle>
            <a:lvl1pPr>
              <a:defRPr>
                <a:solidFill>
                  <a:srgbClr val="006A81"/>
                </a:solidFill>
                <a:latin typeface="Segoe UI" panose="020B0502040204020203" pitchFamily="34" charset="0"/>
                <a:cs typeface="Segoe UI" panose="020B0502040204020203" pitchFamily="34" charset="0"/>
              </a:defRPr>
            </a:lvl1pPr>
            <a:lvl2pPr>
              <a:defRPr>
                <a:solidFill>
                  <a:srgbClr val="006A81"/>
                </a:solidFill>
                <a:latin typeface="Segoe UI" panose="020B0502040204020203" pitchFamily="34" charset="0"/>
                <a:cs typeface="Segoe UI" panose="020B0502040204020203" pitchFamily="34" charset="0"/>
              </a:defRPr>
            </a:lvl2pPr>
            <a:lvl3pPr>
              <a:defRPr>
                <a:solidFill>
                  <a:srgbClr val="006A81"/>
                </a:solidFill>
                <a:latin typeface="Segoe UI" panose="020B0502040204020203" pitchFamily="34" charset="0"/>
                <a:cs typeface="Segoe UI" panose="020B0502040204020203" pitchFamily="34" charset="0"/>
              </a:defRPr>
            </a:lvl3pPr>
            <a:lvl4pPr>
              <a:defRPr>
                <a:solidFill>
                  <a:srgbClr val="006A81"/>
                </a:solidFill>
                <a:latin typeface="Segoe UI" panose="020B0502040204020203" pitchFamily="34" charset="0"/>
                <a:cs typeface="Segoe UI" panose="020B0502040204020203" pitchFamily="34" charset="0"/>
              </a:defRPr>
            </a:lvl4pPr>
            <a:lvl5pPr>
              <a:defRPr>
                <a:solidFill>
                  <a:srgbClr val="006A8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40" y="1825625"/>
            <a:ext cx="4937760" cy="4351338"/>
          </a:xfrm>
        </p:spPr>
        <p:txBody>
          <a:bodyPr/>
          <a:lstStyle>
            <a:lvl1pPr>
              <a:defRPr>
                <a:solidFill>
                  <a:srgbClr val="006A81"/>
                </a:solidFill>
                <a:latin typeface="Segoe UI" panose="020B0502040204020203" pitchFamily="34" charset="0"/>
                <a:cs typeface="Segoe UI" panose="020B0502040204020203" pitchFamily="34" charset="0"/>
              </a:defRPr>
            </a:lvl1pPr>
            <a:lvl2pPr>
              <a:defRPr>
                <a:solidFill>
                  <a:srgbClr val="006A81"/>
                </a:solidFill>
                <a:latin typeface="Segoe UI" panose="020B0502040204020203" pitchFamily="34" charset="0"/>
                <a:cs typeface="Segoe UI" panose="020B0502040204020203" pitchFamily="34" charset="0"/>
              </a:defRPr>
            </a:lvl2pPr>
            <a:lvl3pPr>
              <a:defRPr>
                <a:solidFill>
                  <a:srgbClr val="006A81"/>
                </a:solidFill>
                <a:latin typeface="Segoe UI" panose="020B0502040204020203" pitchFamily="34" charset="0"/>
                <a:cs typeface="Segoe UI" panose="020B0502040204020203" pitchFamily="34" charset="0"/>
              </a:defRPr>
            </a:lvl3pPr>
            <a:lvl4pPr>
              <a:defRPr>
                <a:solidFill>
                  <a:srgbClr val="006A81"/>
                </a:solidFill>
                <a:latin typeface="Segoe UI" panose="020B0502040204020203" pitchFamily="34" charset="0"/>
                <a:cs typeface="Segoe UI" panose="020B0502040204020203" pitchFamily="34" charset="0"/>
              </a:defRPr>
            </a:lvl4pPr>
            <a:lvl5pPr>
              <a:defRPr>
                <a:solidFill>
                  <a:srgbClr val="006A8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405" r="69143"/>
          <a:stretch/>
        </p:blipFill>
        <p:spPr>
          <a:xfrm>
            <a:off x="10989892" y="5718710"/>
            <a:ext cx="1093862" cy="1005840"/>
          </a:xfrm>
          <a:prstGeom prst="rect">
            <a:avLst/>
          </a:prstGeom>
        </p:spPr>
      </p:pic>
      <p:cxnSp>
        <p:nvCxnSpPr>
          <p:cNvPr id="6" name="Straight Connector 5"/>
          <p:cNvCxnSpPr/>
          <p:nvPr userDrawn="1"/>
        </p:nvCxnSpPr>
        <p:spPr>
          <a:xfrm>
            <a:off x="6096000" y="2093721"/>
            <a:ext cx="0" cy="3871245"/>
          </a:xfrm>
          <a:prstGeom prst="line">
            <a:avLst/>
          </a:prstGeom>
          <a:ln w="19050">
            <a:solidFill>
              <a:srgbClr val="006A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26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6A8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671512"/>
          </a:xfrm>
        </p:spPr>
        <p:txBody>
          <a:bodyPr anchor="b">
            <a:normAutofit/>
          </a:bodyPr>
          <a:lstStyle>
            <a:lvl1pPr marL="0" indent="0">
              <a:buNone/>
              <a:defRPr sz="3200" b="0">
                <a:solidFill>
                  <a:srgbClr val="006A8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447925"/>
            <a:ext cx="5157787" cy="4019550"/>
          </a:xfrm>
        </p:spPr>
        <p:txBody>
          <a:bodyPr/>
          <a:lstStyle>
            <a:lvl1pPr>
              <a:defRPr sz="2400">
                <a:solidFill>
                  <a:srgbClr val="006A81"/>
                </a:solidFill>
                <a:latin typeface="Segoe UI" panose="020B0502040204020203" pitchFamily="34" charset="0"/>
                <a:cs typeface="Segoe UI" panose="020B0502040204020203" pitchFamily="34" charset="0"/>
              </a:defRPr>
            </a:lvl1pPr>
            <a:lvl2pPr>
              <a:defRPr sz="2000">
                <a:solidFill>
                  <a:srgbClr val="006A81"/>
                </a:solidFill>
                <a:latin typeface="Segoe UI" panose="020B0502040204020203" pitchFamily="34" charset="0"/>
                <a:cs typeface="Segoe UI" panose="020B0502040204020203" pitchFamily="34" charset="0"/>
              </a:defRPr>
            </a:lvl2pPr>
            <a:lvl3pPr>
              <a:defRPr>
                <a:solidFill>
                  <a:srgbClr val="006A81"/>
                </a:solidFill>
                <a:latin typeface="Segoe UI" panose="020B0502040204020203" pitchFamily="34" charset="0"/>
                <a:cs typeface="Segoe UI" panose="020B0502040204020203" pitchFamily="34" charset="0"/>
              </a:defRPr>
            </a:lvl3pPr>
            <a:lvl4pPr>
              <a:defRPr>
                <a:solidFill>
                  <a:srgbClr val="006A81"/>
                </a:solidFill>
                <a:latin typeface="Segoe UI" panose="020B0502040204020203" pitchFamily="34" charset="0"/>
                <a:cs typeface="Segoe UI" panose="020B0502040204020203" pitchFamily="34" charset="0"/>
              </a:defRPr>
            </a:lvl4pPr>
            <a:lvl5pPr>
              <a:defRPr>
                <a:solidFill>
                  <a:srgbClr val="006A8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72200" y="1681163"/>
            <a:ext cx="5183188" cy="671512"/>
          </a:xfrm>
        </p:spPr>
        <p:txBody>
          <a:bodyPr anchor="b">
            <a:normAutofit/>
          </a:bodyPr>
          <a:lstStyle>
            <a:lvl1pPr marL="0" indent="0">
              <a:buNone/>
              <a:defRPr sz="3200" b="0">
                <a:solidFill>
                  <a:srgbClr val="006A8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47925"/>
            <a:ext cx="5183188" cy="4019550"/>
          </a:xfrm>
        </p:spPr>
        <p:txBody>
          <a:bodyPr/>
          <a:lstStyle>
            <a:lvl1pPr>
              <a:defRPr sz="2400">
                <a:solidFill>
                  <a:srgbClr val="006A81"/>
                </a:solidFill>
                <a:latin typeface="Segoe UI" panose="020B0502040204020203" pitchFamily="34" charset="0"/>
                <a:cs typeface="Segoe UI" panose="020B0502040204020203" pitchFamily="34" charset="0"/>
              </a:defRPr>
            </a:lvl1pPr>
            <a:lvl2pPr>
              <a:defRPr sz="2000">
                <a:solidFill>
                  <a:srgbClr val="006A81"/>
                </a:solidFill>
                <a:latin typeface="Segoe UI" panose="020B0502040204020203" pitchFamily="34" charset="0"/>
                <a:cs typeface="Segoe UI" panose="020B0502040204020203" pitchFamily="34" charset="0"/>
              </a:defRPr>
            </a:lvl2pPr>
            <a:lvl3pPr>
              <a:defRPr>
                <a:solidFill>
                  <a:srgbClr val="006A81"/>
                </a:solidFill>
                <a:latin typeface="Segoe UI" panose="020B0502040204020203" pitchFamily="34" charset="0"/>
                <a:cs typeface="Segoe UI" panose="020B0502040204020203" pitchFamily="34" charset="0"/>
              </a:defRPr>
            </a:lvl3pPr>
            <a:lvl4pPr>
              <a:defRPr>
                <a:solidFill>
                  <a:srgbClr val="006A81"/>
                </a:solidFill>
                <a:latin typeface="Segoe UI" panose="020B0502040204020203" pitchFamily="34" charset="0"/>
                <a:cs typeface="Segoe UI" panose="020B0502040204020203" pitchFamily="34" charset="0"/>
              </a:defRPr>
            </a:lvl4pPr>
            <a:lvl5pPr>
              <a:defRPr>
                <a:solidFill>
                  <a:srgbClr val="006A8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405" r="69143"/>
          <a:stretch/>
        </p:blipFill>
        <p:spPr>
          <a:xfrm>
            <a:off x="10989892" y="5718710"/>
            <a:ext cx="1093862" cy="1005840"/>
          </a:xfrm>
          <a:prstGeom prst="rect">
            <a:avLst/>
          </a:prstGeom>
        </p:spPr>
      </p:pic>
    </p:spTree>
    <p:extLst>
      <p:ext uri="{BB962C8B-B14F-4D97-AF65-F5344CB8AC3E}">
        <p14:creationId xmlns:p14="http://schemas.microsoft.com/office/powerpoint/2010/main" val="197623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0E2CEB8-D2BA-4C32-903D-15433C36A806}" type="datetime1">
              <a:rPr lang="en-US" smtClean="0"/>
              <a:t>3/1/2021</a:t>
            </a:fld>
            <a:endParaRPr lang="en-US" dirty="0"/>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41089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0753-EAC9-4251-81B8-E91A146A2C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E160E0-904E-4521-8350-EBF412AB5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B7E21-49DB-4ECF-A049-AAA67F1C39CA}"/>
              </a:ext>
            </a:extLst>
          </p:cNvPr>
          <p:cNvSpPr>
            <a:spLocks noGrp="1"/>
          </p:cNvSpPr>
          <p:nvPr>
            <p:ph type="dt" sz="half" idx="10"/>
          </p:nvPr>
        </p:nvSpPr>
        <p:spPr/>
        <p:txBody>
          <a:bodyPr/>
          <a:lstStyle/>
          <a:p>
            <a:fld id="{778FE362-1298-4C8A-A5DA-A6010822D839}" type="datetimeFigureOut">
              <a:rPr lang="en-US" smtClean="0"/>
              <a:t>3/1/2021</a:t>
            </a:fld>
            <a:endParaRPr lang="en-US"/>
          </a:p>
        </p:txBody>
      </p:sp>
      <p:sp>
        <p:nvSpPr>
          <p:cNvPr id="5" name="Footer Placeholder 4">
            <a:extLst>
              <a:ext uri="{FF2B5EF4-FFF2-40B4-BE49-F238E27FC236}">
                <a16:creationId xmlns:a16="http://schemas.microsoft.com/office/drawing/2014/main" id="{A5638DC2-9CC2-4792-8D8B-7403FEF1C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CC0AF-5365-457D-8913-5765C94B695A}"/>
              </a:ext>
            </a:extLst>
          </p:cNvPr>
          <p:cNvSpPr>
            <a:spLocks noGrp="1"/>
          </p:cNvSpPr>
          <p:nvPr>
            <p:ph type="sldNum" sz="quarter" idx="12"/>
          </p:nvPr>
        </p:nvSpPr>
        <p:spPr/>
        <p:txBody>
          <a:bodyPr/>
          <a:lstStyle/>
          <a:p>
            <a:fld id="{E8785F42-C1E5-496D-8B02-ED976446F979}" type="slidenum">
              <a:rPr lang="en-US" smtClean="0"/>
              <a:t>‹#›</a:t>
            </a:fld>
            <a:endParaRPr lang="en-US"/>
          </a:p>
        </p:txBody>
      </p:sp>
    </p:spTree>
    <p:extLst>
      <p:ext uri="{BB962C8B-B14F-4D97-AF65-F5344CB8AC3E}">
        <p14:creationId xmlns:p14="http://schemas.microsoft.com/office/powerpoint/2010/main" val="24112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10" name="Group 9"/>
          <p:cNvGrpSpPr/>
          <p:nvPr userDrawn="1"/>
        </p:nvGrpSpPr>
        <p:grpSpPr>
          <a:xfrm>
            <a:off x="0" y="4384341"/>
            <a:ext cx="12192000" cy="1905004"/>
            <a:chOff x="0" y="4615083"/>
            <a:chExt cx="12192000" cy="1905004"/>
          </a:xfrm>
        </p:grpSpPr>
        <p:sp>
          <p:nvSpPr>
            <p:cNvPr id="9" name="Rectangle 8"/>
            <p:cNvSpPr/>
            <p:nvPr userDrawn="1"/>
          </p:nvSpPr>
          <p:spPr>
            <a:xfrm>
              <a:off x="0" y="4999290"/>
              <a:ext cx="12192000" cy="1136590"/>
            </a:xfrm>
            <a:prstGeom prst="rect">
              <a:avLst/>
            </a:prstGeom>
            <a:solidFill>
              <a:srgbClr val="00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785" y="4615083"/>
              <a:ext cx="1905004" cy="1905004"/>
            </a:xfrm>
            <a:prstGeom prst="rect">
              <a:avLst/>
            </a:prstGeom>
          </p:spPr>
        </p:pic>
      </p:grpSp>
      <p:sp>
        <p:nvSpPr>
          <p:cNvPr id="14" name="Text Placeholder 13"/>
          <p:cNvSpPr>
            <a:spLocks noGrp="1"/>
          </p:cNvSpPr>
          <p:nvPr>
            <p:ph type="body" sz="quarter" idx="10" hasCustomPrompt="1"/>
          </p:nvPr>
        </p:nvSpPr>
        <p:spPr>
          <a:xfrm>
            <a:off x="1520825" y="1734040"/>
            <a:ext cx="8913590" cy="1222805"/>
          </a:xfrm>
        </p:spPr>
        <p:txBody>
          <a:bodyPr anchor="b">
            <a:normAutofit/>
          </a:bodyPr>
          <a:lstStyle>
            <a:lvl1pPr marL="0" indent="0" algn="ctr">
              <a:buNone/>
              <a:defRPr sz="4400" baseline="0">
                <a:solidFill>
                  <a:srgbClr val="006A81"/>
                </a:solidFill>
                <a:latin typeface="Segoe UI Light" panose="020B0502040204020203" pitchFamily="34" charset="0"/>
                <a:cs typeface="Segoe UI Light" panose="020B0502040204020203" pitchFamily="34" charset="0"/>
              </a:defRPr>
            </a:lvl1pPr>
          </a:lstStyle>
          <a:p>
            <a:pPr lvl="0"/>
            <a:r>
              <a:rPr lang="en-US" dirty="0"/>
              <a:t>Section divider text</a:t>
            </a:r>
          </a:p>
        </p:txBody>
      </p:sp>
      <p:sp>
        <p:nvSpPr>
          <p:cNvPr id="15" name="Text Placeholder 13"/>
          <p:cNvSpPr>
            <a:spLocks noGrp="1"/>
          </p:cNvSpPr>
          <p:nvPr>
            <p:ph type="body" sz="quarter" idx="11" hasCustomPrompt="1"/>
          </p:nvPr>
        </p:nvSpPr>
        <p:spPr>
          <a:xfrm>
            <a:off x="1520825" y="2990271"/>
            <a:ext cx="8913590" cy="675875"/>
          </a:xfrm>
        </p:spPr>
        <p:txBody>
          <a:bodyPr>
            <a:normAutofit/>
          </a:bodyPr>
          <a:lstStyle>
            <a:lvl1pPr marL="0" indent="0" algn="ctr">
              <a:spcBef>
                <a:spcPts val="600"/>
              </a:spcBef>
              <a:buNone/>
              <a:defRPr sz="2000" baseline="0">
                <a:solidFill>
                  <a:srgbClr val="006A81"/>
                </a:solidFill>
                <a:latin typeface="Segoe UI Light" panose="020B0502040204020203" pitchFamily="34" charset="0"/>
                <a:cs typeface="Segoe UI Light" panose="020B0502040204020203" pitchFamily="34" charset="0"/>
              </a:defRPr>
            </a:lvl1pPr>
          </a:lstStyle>
          <a:p>
            <a:pPr lvl="0"/>
            <a:r>
              <a:rPr lang="en-US" dirty="0"/>
              <a:t>Section divider text</a:t>
            </a:r>
          </a:p>
        </p:txBody>
      </p:sp>
    </p:spTree>
    <p:extLst>
      <p:ext uri="{BB962C8B-B14F-4D97-AF65-F5344CB8AC3E}">
        <p14:creationId xmlns:p14="http://schemas.microsoft.com/office/powerpoint/2010/main" val="346041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A8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6A81"/>
                </a:solidFill>
                <a:latin typeface="Segoe UI" panose="020B0502040204020203" pitchFamily="34" charset="0"/>
                <a:cs typeface="Segoe UI" panose="020B0502040204020203" pitchFamily="34" charset="0"/>
              </a:defRPr>
            </a:lvl1pPr>
            <a:lvl2pPr>
              <a:defRPr>
                <a:solidFill>
                  <a:srgbClr val="006A81"/>
                </a:solidFill>
                <a:latin typeface="Segoe UI" panose="020B0502040204020203" pitchFamily="34" charset="0"/>
                <a:cs typeface="Segoe UI" panose="020B0502040204020203" pitchFamily="34" charset="0"/>
              </a:defRPr>
            </a:lvl2pPr>
            <a:lvl3pPr>
              <a:defRPr>
                <a:solidFill>
                  <a:srgbClr val="006A81"/>
                </a:solidFill>
                <a:latin typeface="Segoe UI" panose="020B0502040204020203" pitchFamily="34" charset="0"/>
                <a:cs typeface="Segoe UI" panose="020B0502040204020203" pitchFamily="34" charset="0"/>
              </a:defRPr>
            </a:lvl3pPr>
            <a:lvl4pPr>
              <a:defRPr>
                <a:solidFill>
                  <a:srgbClr val="006A81"/>
                </a:solidFill>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405" r="69143"/>
          <a:stretch/>
        </p:blipFill>
        <p:spPr>
          <a:xfrm>
            <a:off x="10989892" y="5718710"/>
            <a:ext cx="1093862" cy="1005840"/>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0521" r="16346"/>
          <a:stretch/>
        </p:blipFill>
        <p:spPr>
          <a:xfrm>
            <a:off x="8528703" y="5775270"/>
            <a:ext cx="2478280" cy="1005840"/>
          </a:xfrm>
          <a:prstGeom prst="rect">
            <a:avLst/>
          </a:prstGeom>
        </p:spPr>
      </p:pic>
    </p:spTree>
    <p:extLst>
      <p:ext uri="{BB962C8B-B14F-4D97-AF65-F5344CB8AC3E}">
        <p14:creationId xmlns:p14="http://schemas.microsoft.com/office/powerpoint/2010/main" val="326585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A8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6A81"/>
                </a:solidFill>
                <a:latin typeface="Segoe UI" panose="020B0502040204020203" pitchFamily="34" charset="0"/>
                <a:cs typeface="Segoe UI" panose="020B0502040204020203" pitchFamily="34" charset="0"/>
              </a:defRPr>
            </a:lvl1pPr>
            <a:lvl2pPr>
              <a:defRPr>
                <a:solidFill>
                  <a:srgbClr val="006A81"/>
                </a:solidFill>
                <a:latin typeface="Segoe UI" panose="020B0502040204020203" pitchFamily="34" charset="0"/>
                <a:cs typeface="Segoe UI" panose="020B0502040204020203" pitchFamily="34" charset="0"/>
              </a:defRPr>
            </a:lvl2pPr>
            <a:lvl3pPr>
              <a:defRPr>
                <a:solidFill>
                  <a:srgbClr val="006A81"/>
                </a:solidFill>
                <a:latin typeface="Segoe UI" panose="020B0502040204020203" pitchFamily="34" charset="0"/>
                <a:cs typeface="Segoe UI" panose="020B0502040204020203" pitchFamily="34" charset="0"/>
              </a:defRPr>
            </a:lvl3pPr>
            <a:lvl4pPr>
              <a:defRPr>
                <a:solidFill>
                  <a:srgbClr val="006A81"/>
                </a:solidFill>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405" r="69143"/>
          <a:stretch/>
        </p:blipFill>
        <p:spPr>
          <a:xfrm>
            <a:off x="10989892" y="5718710"/>
            <a:ext cx="1093862" cy="1005840"/>
          </a:xfrm>
          <a:prstGeom prst="rect">
            <a:avLst/>
          </a:prstGeom>
        </p:spPr>
      </p:pic>
    </p:spTree>
    <p:extLst>
      <p:ext uri="{BB962C8B-B14F-4D97-AF65-F5344CB8AC3E}">
        <p14:creationId xmlns:p14="http://schemas.microsoft.com/office/powerpoint/2010/main" val="292402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2" name="Group 11"/>
          <p:cNvGrpSpPr/>
          <p:nvPr userDrawn="1"/>
        </p:nvGrpSpPr>
        <p:grpSpPr>
          <a:xfrm>
            <a:off x="11055747" y="5734204"/>
            <a:ext cx="987552" cy="987552"/>
            <a:chOff x="9498696" y="5745919"/>
            <a:chExt cx="987552" cy="98755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159" y="5855870"/>
              <a:ext cx="698940" cy="731520"/>
            </a:xfrm>
            <a:prstGeom prst="rect">
              <a:avLst/>
            </a:prstGeom>
          </p:spPr>
        </p:pic>
        <p:sp>
          <p:nvSpPr>
            <p:cNvPr id="14" name="Oval 13"/>
            <p:cNvSpPr/>
            <p:nvPr userDrawn="1"/>
          </p:nvSpPr>
          <p:spPr>
            <a:xfrm>
              <a:off x="9538791" y="5780531"/>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9498696" y="5745919"/>
              <a:ext cx="987552" cy="9875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580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45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2" name="Group 11"/>
          <p:cNvGrpSpPr/>
          <p:nvPr userDrawn="1"/>
        </p:nvGrpSpPr>
        <p:grpSpPr>
          <a:xfrm>
            <a:off x="11055747" y="5734204"/>
            <a:ext cx="987552" cy="987552"/>
            <a:chOff x="9498696" y="5745919"/>
            <a:chExt cx="987552" cy="98755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159" y="5855870"/>
              <a:ext cx="698940" cy="731520"/>
            </a:xfrm>
            <a:prstGeom prst="rect">
              <a:avLst/>
            </a:prstGeom>
          </p:spPr>
        </p:pic>
        <p:sp>
          <p:nvSpPr>
            <p:cNvPr id="14" name="Oval 13"/>
            <p:cNvSpPr/>
            <p:nvPr userDrawn="1"/>
          </p:nvSpPr>
          <p:spPr>
            <a:xfrm>
              <a:off x="9538791" y="5780531"/>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9498696" y="5745919"/>
              <a:ext cx="987552" cy="9875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385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A4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2" name="Group 11"/>
          <p:cNvGrpSpPr/>
          <p:nvPr userDrawn="1"/>
        </p:nvGrpSpPr>
        <p:grpSpPr>
          <a:xfrm>
            <a:off x="11055747" y="5734204"/>
            <a:ext cx="987552" cy="987552"/>
            <a:chOff x="9498696" y="5745919"/>
            <a:chExt cx="987552" cy="98755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159" y="5855870"/>
              <a:ext cx="698940" cy="731520"/>
            </a:xfrm>
            <a:prstGeom prst="rect">
              <a:avLst/>
            </a:prstGeom>
          </p:spPr>
        </p:pic>
        <p:sp>
          <p:nvSpPr>
            <p:cNvPr id="14" name="Oval 13"/>
            <p:cNvSpPr/>
            <p:nvPr userDrawn="1"/>
          </p:nvSpPr>
          <p:spPr>
            <a:xfrm>
              <a:off x="9538791" y="5780531"/>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9498696" y="5745919"/>
              <a:ext cx="987552" cy="9875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633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838200" y="0"/>
            <a:ext cx="1219200" cy="6858000"/>
          </a:xfrm>
          <a:prstGeom prst="rect">
            <a:avLst/>
          </a:prstGeom>
          <a:solidFill>
            <a:srgbClr val="00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9350" y="365125"/>
            <a:ext cx="8934450" cy="1325563"/>
          </a:xfrm>
        </p:spPr>
        <p:txBody>
          <a:bodyPr/>
          <a:lstStyle>
            <a:lvl1pPr>
              <a:defRPr>
                <a:solidFill>
                  <a:srgbClr val="006A8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19350" y="1825625"/>
            <a:ext cx="8934450" cy="4351338"/>
          </a:xfrm>
        </p:spPr>
        <p:txBody>
          <a:bodyPr/>
          <a:lstStyle>
            <a:lvl1pPr>
              <a:defRPr>
                <a:solidFill>
                  <a:srgbClr val="006A81"/>
                </a:solidFill>
                <a:latin typeface="Segoe UI" panose="020B0502040204020203" pitchFamily="34" charset="0"/>
                <a:cs typeface="Segoe UI" panose="020B0502040204020203" pitchFamily="34" charset="0"/>
              </a:defRPr>
            </a:lvl1pPr>
            <a:lvl2pPr>
              <a:defRPr>
                <a:solidFill>
                  <a:srgbClr val="006A81"/>
                </a:solidFill>
                <a:latin typeface="Segoe UI" panose="020B0502040204020203" pitchFamily="34" charset="0"/>
                <a:cs typeface="Segoe UI" panose="020B0502040204020203" pitchFamily="34" charset="0"/>
              </a:defRPr>
            </a:lvl2pPr>
            <a:lvl3pPr>
              <a:defRPr>
                <a:solidFill>
                  <a:srgbClr val="006A81"/>
                </a:solidFill>
                <a:latin typeface="Segoe UI" panose="020B0502040204020203" pitchFamily="34" charset="0"/>
                <a:cs typeface="Segoe UI" panose="020B0502040204020203" pitchFamily="34" charset="0"/>
              </a:defRPr>
            </a:lvl3pPr>
            <a:lvl4pPr>
              <a:defRPr>
                <a:solidFill>
                  <a:srgbClr val="006A81"/>
                </a:solidFill>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2" name="Group 11"/>
          <p:cNvGrpSpPr/>
          <p:nvPr userDrawn="1"/>
        </p:nvGrpSpPr>
        <p:grpSpPr>
          <a:xfrm>
            <a:off x="954024" y="572230"/>
            <a:ext cx="987552" cy="987552"/>
            <a:chOff x="9498696" y="5745919"/>
            <a:chExt cx="987552" cy="98755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159" y="5855870"/>
              <a:ext cx="698940" cy="731520"/>
            </a:xfrm>
            <a:prstGeom prst="rect">
              <a:avLst/>
            </a:prstGeom>
          </p:spPr>
        </p:pic>
        <p:sp>
          <p:nvSpPr>
            <p:cNvPr id="14" name="Oval 13"/>
            <p:cNvSpPr/>
            <p:nvPr userDrawn="1"/>
          </p:nvSpPr>
          <p:spPr>
            <a:xfrm>
              <a:off x="9538791" y="5780531"/>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9498696" y="5745919"/>
              <a:ext cx="987552" cy="9875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16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838200" y="0"/>
            <a:ext cx="1219200" cy="6858000"/>
          </a:xfrm>
          <a:prstGeom prst="rect">
            <a:avLst/>
          </a:prstGeom>
          <a:solidFill>
            <a:srgbClr val="45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9350" y="365125"/>
            <a:ext cx="8934450" cy="1325563"/>
          </a:xfrm>
        </p:spPr>
        <p:txBody>
          <a:bodyPr/>
          <a:lstStyle>
            <a:lvl1pPr>
              <a:defRPr>
                <a:solidFill>
                  <a:srgbClr val="452151"/>
                </a:solidFill>
                <a:latin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419350" y="1825625"/>
            <a:ext cx="8934450" cy="4351338"/>
          </a:xfrm>
        </p:spPr>
        <p:txBody>
          <a:bodyPr/>
          <a:lstStyle>
            <a:lvl1pPr>
              <a:defRPr>
                <a:solidFill>
                  <a:srgbClr val="452151"/>
                </a:solidFill>
                <a:latin typeface="Segoe UI" panose="020B0502040204020203" pitchFamily="34" charset="0"/>
                <a:cs typeface="Segoe UI" panose="020B0502040204020203" pitchFamily="34" charset="0"/>
              </a:defRPr>
            </a:lvl1pPr>
            <a:lvl2pPr>
              <a:defRPr>
                <a:solidFill>
                  <a:srgbClr val="452151"/>
                </a:solidFill>
                <a:latin typeface="Segoe UI" panose="020B0502040204020203" pitchFamily="34" charset="0"/>
                <a:cs typeface="Segoe UI" panose="020B0502040204020203" pitchFamily="34" charset="0"/>
              </a:defRPr>
            </a:lvl2pPr>
            <a:lvl3pPr>
              <a:defRPr>
                <a:solidFill>
                  <a:srgbClr val="452151"/>
                </a:solidFill>
                <a:latin typeface="Segoe UI" panose="020B0502040204020203" pitchFamily="34" charset="0"/>
                <a:cs typeface="Segoe UI" panose="020B0502040204020203" pitchFamily="34" charset="0"/>
              </a:defRPr>
            </a:lvl3pPr>
            <a:lvl4pPr>
              <a:defRPr>
                <a:solidFill>
                  <a:srgbClr val="452151"/>
                </a:solidFill>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12" name="Group 11"/>
          <p:cNvGrpSpPr/>
          <p:nvPr userDrawn="1"/>
        </p:nvGrpSpPr>
        <p:grpSpPr>
          <a:xfrm>
            <a:off x="954024" y="572230"/>
            <a:ext cx="987552" cy="987552"/>
            <a:chOff x="9498696" y="5745919"/>
            <a:chExt cx="987552" cy="987552"/>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159" y="5855870"/>
              <a:ext cx="698940" cy="731520"/>
            </a:xfrm>
            <a:prstGeom prst="rect">
              <a:avLst/>
            </a:prstGeom>
          </p:spPr>
        </p:pic>
        <p:sp>
          <p:nvSpPr>
            <p:cNvPr id="14" name="Oval 13"/>
            <p:cNvSpPr/>
            <p:nvPr userDrawn="1"/>
          </p:nvSpPr>
          <p:spPr>
            <a:xfrm>
              <a:off x="9538791" y="5780531"/>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9498696" y="5745919"/>
              <a:ext cx="987552" cy="9875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40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60501-B3BB-4421-A834-855016097FA0}" type="datetimeFigureOut">
              <a:rPr lang="en-US" smtClean="0"/>
              <a:t>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E1EB5-CFE8-420F-A993-FEAF6C022EAD}" type="slidenum">
              <a:rPr lang="en-US" smtClean="0"/>
              <a:t>‹#›</a:t>
            </a:fld>
            <a:endParaRPr lang="en-US"/>
          </a:p>
        </p:txBody>
      </p:sp>
    </p:spTree>
    <p:extLst>
      <p:ext uri="{BB962C8B-B14F-4D97-AF65-F5344CB8AC3E}">
        <p14:creationId xmlns:p14="http://schemas.microsoft.com/office/powerpoint/2010/main" val="1863081762"/>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50" r:id="rId3"/>
    <p:sldLayoutId id="2147483660" r:id="rId4"/>
    <p:sldLayoutId id="2147483661" r:id="rId5"/>
    <p:sldLayoutId id="2147483662" r:id="rId6"/>
    <p:sldLayoutId id="2147483663" r:id="rId7"/>
    <p:sldLayoutId id="2147483665" r:id="rId8"/>
    <p:sldLayoutId id="2147483664" r:id="rId9"/>
    <p:sldLayoutId id="2147483666" r:id="rId10"/>
    <p:sldLayoutId id="2147483657" r:id="rId11"/>
    <p:sldLayoutId id="2147483667" r:id="rId12"/>
    <p:sldLayoutId id="2147483652" r:id="rId13"/>
    <p:sldLayoutId id="2147483653" r:id="rId14"/>
    <p:sldLayoutId id="2147483669"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cid:image001.jpg@01D3EB71.602C8AC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hyperlink" Target="https://gcc01.safelinks.protection.outlook.com/?url=http%3A%2F%2Fseth.goin%40hennepin.us%2F&amp;data=02%7C01%7CAnne.Kilzer%40hennepin.us%7C5c83e52e9ee84f4e743808d832403421%7C8aefdf9f878046bf8fb74c924653a8be%7C0%7C0%7C637314598650977654&amp;sdata=8JczDXqAFmgSg5jMMcfN0aNFaX6OP5KwI27fXw4uD2o%3D&amp;reserved=0" TargetMode="External"/><Relationship Id="rId3" Type="http://schemas.openxmlformats.org/officeDocument/2006/relationships/hyperlink" Target="mailto:todd.austin@hennepin.us" TargetMode="External"/><Relationship Id="rId7" Type="http://schemas.openxmlformats.org/officeDocument/2006/relationships/hyperlink" Target="mailto:nola.speiser@hennepin.us" TargetMode="External"/><Relationship Id="rId2" Type="http://schemas.openxmlformats.org/officeDocument/2006/relationships/hyperlink" Target="mailto:anne.kilzer@hennepin.us" TargetMode="External"/><Relationship Id="rId1" Type="http://schemas.openxmlformats.org/officeDocument/2006/relationships/slideLayout" Target="../slideLayouts/slideLayout9.xml"/><Relationship Id="rId6" Type="http://schemas.openxmlformats.org/officeDocument/2006/relationships/hyperlink" Target="mailto:kprobert@co.carver.mn.us" TargetMode="External"/><Relationship Id="rId5" Type="http://schemas.openxmlformats.org/officeDocument/2006/relationships/hyperlink" Target="mailto:meykal.ahmed@hennepin.us" TargetMode="External"/><Relationship Id="rId4" Type="http://schemas.openxmlformats.org/officeDocument/2006/relationships/hyperlink" Target="mailto:anna.mullikin@hennepin.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horzBrick">
          <a:fgClr>
            <a:schemeClr val="accent3"/>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77500" lnSpcReduction="20000"/>
          </a:bodyPr>
          <a:lstStyle/>
          <a:p>
            <a:r>
              <a:rPr lang="en-US" dirty="0"/>
              <a:t>Overview for Hennepin-Carver Workforce Development Board Members</a:t>
            </a:r>
          </a:p>
        </p:txBody>
      </p:sp>
      <p:sp>
        <p:nvSpPr>
          <p:cNvPr id="4" name="Text Placeholder 3"/>
          <p:cNvSpPr>
            <a:spLocks noGrp="1"/>
          </p:cNvSpPr>
          <p:nvPr>
            <p:ph type="body" sz="quarter" idx="14"/>
          </p:nvPr>
        </p:nvSpPr>
        <p:spPr/>
        <p:txBody>
          <a:bodyPr/>
          <a:lstStyle/>
          <a:p>
            <a:r>
              <a:rPr lang="en-US" dirty="0"/>
              <a:t>Anne Kilzer, Director		</a:t>
            </a:r>
          </a:p>
        </p:txBody>
      </p:sp>
      <p:sp>
        <p:nvSpPr>
          <p:cNvPr id="5" name="Picture Placeholder 1">
            <a:extLst>
              <a:ext uri="{FF2B5EF4-FFF2-40B4-BE49-F238E27FC236}">
                <a16:creationId xmlns:a16="http://schemas.microsoft.com/office/drawing/2014/main" id="{BF611DD5-1A57-4E54-B7F9-8C80073E3504}"/>
              </a:ext>
            </a:extLst>
          </p:cNvPr>
          <p:cNvSpPr txBox="1">
            <a:spLocks/>
          </p:cNvSpPr>
          <p:nvPr/>
        </p:nvSpPr>
        <p:spPr>
          <a:xfrm>
            <a:off x="152400" y="152400"/>
            <a:ext cx="12192000" cy="4768850"/>
          </a:xfrm>
          <a:prstGeom prst="rect">
            <a:avLst/>
          </a:prstGeom>
        </p:spPr>
      </p:sp>
      <p:pic>
        <p:nvPicPr>
          <p:cNvPr id="9" name="Picture 8">
            <a:extLst>
              <a:ext uri="{FF2B5EF4-FFF2-40B4-BE49-F238E27FC236}">
                <a16:creationId xmlns:a16="http://schemas.microsoft.com/office/drawing/2014/main" id="{37FC01EB-5787-45C0-AEF3-868BE2B99D66}"/>
              </a:ext>
            </a:extLst>
          </p:cNvPr>
          <p:cNvPicPr/>
          <p:nvPr/>
        </p:nvPicPr>
        <p:blipFill>
          <a:blip r:embed="rId2">
            <a:extLst>
              <a:ext uri="{28A0092B-C50C-407E-A947-70E740481C1C}">
                <a14:useLocalDpi xmlns:a14="http://schemas.microsoft.com/office/drawing/2010/main" val="0"/>
              </a:ext>
            </a:extLst>
          </a:blip>
          <a:stretch>
            <a:fillRect/>
          </a:stretch>
        </p:blipFill>
        <p:spPr>
          <a:xfrm>
            <a:off x="2528094" y="790574"/>
            <a:ext cx="9663906" cy="2638426"/>
          </a:xfrm>
          <a:prstGeom prst="rect">
            <a:avLst/>
          </a:prstGeom>
        </p:spPr>
      </p:pic>
    </p:spTree>
    <p:extLst>
      <p:ext uri="{BB962C8B-B14F-4D97-AF65-F5344CB8AC3E}">
        <p14:creationId xmlns:p14="http://schemas.microsoft.com/office/powerpoint/2010/main" val="2518020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B401CF-EA45-4C95-8C3D-2F3D8B86C848}"/>
              </a:ext>
            </a:extLst>
          </p:cNvPr>
          <p:cNvSpPr>
            <a:spLocks noGrp="1"/>
          </p:cNvSpPr>
          <p:nvPr>
            <p:ph type="body" sz="quarter" idx="10"/>
          </p:nvPr>
        </p:nvSpPr>
        <p:spPr/>
        <p:txBody>
          <a:bodyPr>
            <a:normAutofit fontScale="92500" lnSpcReduction="10000"/>
          </a:bodyPr>
          <a:lstStyle/>
          <a:p>
            <a:r>
              <a:rPr lang="en-US" b="1" dirty="0"/>
              <a:t>Relationship Between </a:t>
            </a:r>
          </a:p>
          <a:p>
            <a:r>
              <a:rPr lang="en-US" b="1" dirty="0"/>
              <a:t>Hennepin County and Carver County</a:t>
            </a:r>
          </a:p>
        </p:txBody>
      </p:sp>
      <p:sp>
        <p:nvSpPr>
          <p:cNvPr id="4" name="Text Placeholder 3">
            <a:extLst>
              <a:ext uri="{FF2B5EF4-FFF2-40B4-BE49-F238E27FC236}">
                <a16:creationId xmlns:a16="http://schemas.microsoft.com/office/drawing/2014/main" id="{0ED78076-780A-4369-91DF-A0CD7295B09B}"/>
              </a:ext>
            </a:extLst>
          </p:cNvPr>
          <p:cNvSpPr>
            <a:spLocks noGrp="1"/>
          </p:cNvSpPr>
          <p:nvPr>
            <p:ph type="body" sz="quarter" idx="11"/>
          </p:nvPr>
        </p:nvSpPr>
        <p:spPr/>
        <p:txBody>
          <a:bodyPr/>
          <a:lstStyle/>
          <a:p>
            <a:r>
              <a:rPr lang="en-US" dirty="0"/>
              <a:t>Minnesota’s Workforce Development Area 9</a:t>
            </a:r>
          </a:p>
        </p:txBody>
      </p:sp>
    </p:spTree>
    <p:extLst>
      <p:ext uri="{BB962C8B-B14F-4D97-AF65-F5344CB8AC3E}">
        <p14:creationId xmlns:p14="http://schemas.microsoft.com/office/powerpoint/2010/main" val="338386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8802CA-62DE-4125-ABE2-98D13AB4E106}"/>
              </a:ext>
            </a:extLst>
          </p:cNvPr>
          <p:cNvSpPr txBox="1"/>
          <p:nvPr/>
        </p:nvSpPr>
        <p:spPr>
          <a:xfrm>
            <a:off x="304800" y="866938"/>
            <a:ext cx="11582400" cy="954107"/>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t>Joint Powers Agreement </a:t>
            </a:r>
          </a:p>
          <a:p>
            <a:pPr algn="ctr"/>
            <a:endParaRPr lang="en-US" b="1" dirty="0"/>
          </a:p>
          <a:p>
            <a:pPr algn="ctr"/>
            <a:r>
              <a:rPr lang="en-US" dirty="0"/>
              <a:t>Outlines the relationship between Hennepin County and Carver County specific to the implementation of WIOA</a:t>
            </a:r>
          </a:p>
        </p:txBody>
      </p:sp>
      <p:sp>
        <p:nvSpPr>
          <p:cNvPr id="5" name="TextBox 4">
            <a:extLst>
              <a:ext uri="{FF2B5EF4-FFF2-40B4-BE49-F238E27FC236}">
                <a16:creationId xmlns:a16="http://schemas.microsoft.com/office/drawing/2014/main" id="{8F6122D4-B090-4F3C-A3DC-C7C537134F1D}"/>
              </a:ext>
            </a:extLst>
          </p:cNvPr>
          <p:cNvSpPr txBox="1"/>
          <p:nvPr/>
        </p:nvSpPr>
        <p:spPr>
          <a:xfrm>
            <a:off x="295274" y="2083218"/>
            <a:ext cx="11582399" cy="1261884"/>
          </a:xfrm>
          <a:prstGeom prst="rect">
            <a:avLst/>
          </a:prstGeom>
          <a:noFill/>
          <a:ln w="38100">
            <a:solidFill>
              <a:srgbClr val="FF0000"/>
            </a:solidFill>
          </a:ln>
        </p:spPr>
        <p:txBody>
          <a:bodyPr wrap="square" rtlCol="0">
            <a:spAutoFit/>
          </a:bodyPr>
          <a:lstStyle/>
          <a:p>
            <a:pPr algn="ctr"/>
            <a:r>
              <a:rPr lang="en-US" sz="2000" b="1" dirty="0"/>
              <a:t>Operating Agreement Between the Hennepin County Board of Commissioners and </a:t>
            </a:r>
          </a:p>
          <a:p>
            <a:pPr algn="ctr"/>
            <a:r>
              <a:rPr lang="en-US" sz="2000" b="1" dirty="0"/>
              <a:t>the Hennepin-Carver Workforce Development Board</a:t>
            </a:r>
          </a:p>
          <a:p>
            <a:pPr algn="ctr"/>
            <a:endParaRPr lang="en-US" b="1" dirty="0"/>
          </a:p>
          <a:p>
            <a:pPr algn="ctr"/>
            <a:r>
              <a:rPr lang="en-US" dirty="0"/>
              <a:t>Outlines the relationship between the Workforce Development Board and the Hennepin County Board</a:t>
            </a:r>
          </a:p>
        </p:txBody>
      </p:sp>
      <p:sp>
        <p:nvSpPr>
          <p:cNvPr id="7" name="TextBox 6">
            <a:extLst>
              <a:ext uri="{FF2B5EF4-FFF2-40B4-BE49-F238E27FC236}">
                <a16:creationId xmlns:a16="http://schemas.microsoft.com/office/drawing/2014/main" id="{C3C78834-7EE3-44A7-9DC2-5B55907ECDFF}"/>
              </a:ext>
            </a:extLst>
          </p:cNvPr>
          <p:cNvSpPr txBox="1"/>
          <p:nvPr/>
        </p:nvSpPr>
        <p:spPr>
          <a:xfrm>
            <a:off x="295274" y="3578378"/>
            <a:ext cx="6134101" cy="1231106"/>
          </a:xfrm>
          <a:prstGeom prst="rect">
            <a:avLst/>
          </a:prstGeom>
          <a:noFill/>
          <a:ln w="38100">
            <a:solidFill>
              <a:srgbClr val="00B050"/>
            </a:solidFill>
          </a:ln>
        </p:spPr>
        <p:txBody>
          <a:bodyPr wrap="square" rtlCol="0">
            <a:spAutoFit/>
          </a:bodyPr>
          <a:lstStyle/>
          <a:p>
            <a:pPr algn="ctr"/>
            <a:r>
              <a:rPr lang="en-US" sz="2000" b="1" dirty="0"/>
              <a:t>Memorandum of Understanding</a:t>
            </a:r>
          </a:p>
          <a:p>
            <a:pPr algn="ctr"/>
            <a:endParaRPr lang="en-US" b="1" dirty="0"/>
          </a:p>
          <a:p>
            <a:pPr algn="ctr"/>
            <a:r>
              <a:rPr lang="en-US" dirty="0"/>
              <a:t>Outlines the relationship between the Hennepin County Board, the Hennepin-Carver WDB and One-Stop Delivery Partners</a:t>
            </a:r>
          </a:p>
        </p:txBody>
      </p:sp>
      <p:sp>
        <p:nvSpPr>
          <p:cNvPr id="9" name="TextBox 8">
            <a:extLst>
              <a:ext uri="{FF2B5EF4-FFF2-40B4-BE49-F238E27FC236}">
                <a16:creationId xmlns:a16="http://schemas.microsoft.com/office/drawing/2014/main" id="{2A7C90F2-07D0-47B7-A24F-E91B557E679E}"/>
              </a:ext>
            </a:extLst>
          </p:cNvPr>
          <p:cNvSpPr txBox="1"/>
          <p:nvPr/>
        </p:nvSpPr>
        <p:spPr>
          <a:xfrm>
            <a:off x="6705601" y="4329069"/>
            <a:ext cx="5333999" cy="1538883"/>
          </a:xfrm>
          <a:prstGeom prst="rect">
            <a:avLst/>
          </a:prstGeom>
          <a:noFill/>
          <a:ln w="38100">
            <a:solidFill>
              <a:schemeClr val="accent2"/>
            </a:solidFill>
          </a:ln>
        </p:spPr>
        <p:txBody>
          <a:bodyPr wrap="square" rtlCol="0">
            <a:spAutoFit/>
          </a:bodyPr>
          <a:lstStyle/>
          <a:p>
            <a:pPr algn="ctr"/>
            <a:r>
              <a:rPr lang="en-US" sz="2000" b="1" dirty="0"/>
              <a:t>Hennepin-Carver </a:t>
            </a:r>
          </a:p>
          <a:p>
            <a:pPr algn="ctr"/>
            <a:r>
              <a:rPr lang="en-US" sz="2000" b="1" dirty="0"/>
              <a:t>Workforce Development Board Bylaws</a:t>
            </a:r>
          </a:p>
          <a:p>
            <a:pPr algn="ctr"/>
            <a:endParaRPr lang="en-US" b="1" dirty="0"/>
          </a:p>
          <a:p>
            <a:pPr algn="ctr"/>
            <a:r>
              <a:rPr lang="en-US" dirty="0"/>
              <a:t>Outlines how the Workforce Development Board carries out its responsibilities</a:t>
            </a:r>
          </a:p>
        </p:txBody>
      </p:sp>
      <p:sp>
        <p:nvSpPr>
          <p:cNvPr id="10" name="TextBox 9">
            <a:extLst>
              <a:ext uri="{FF2B5EF4-FFF2-40B4-BE49-F238E27FC236}">
                <a16:creationId xmlns:a16="http://schemas.microsoft.com/office/drawing/2014/main" id="{5EC948E3-F517-4B3C-A74D-EC40768AECA0}"/>
              </a:ext>
            </a:extLst>
          </p:cNvPr>
          <p:cNvSpPr txBox="1"/>
          <p:nvPr/>
        </p:nvSpPr>
        <p:spPr>
          <a:xfrm>
            <a:off x="3000373" y="174991"/>
            <a:ext cx="6172200" cy="584775"/>
          </a:xfrm>
          <a:prstGeom prst="rect">
            <a:avLst/>
          </a:prstGeom>
          <a:noFill/>
        </p:spPr>
        <p:txBody>
          <a:bodyPr wrap="square" rtlCol="0">
            <a:spAutoFit/>
          </a:bodyPr>
          <a:lstStyle/>
          <a:p>
            <a:pPr algn="ctr"/>
            <a:r>
              <a:rPr lang="en-US" sz="3200" b="1" dirty="0"/>
              <a:t>Foundation Documents</a:t>
            </a:r>
          </a:p>
        </p:txBody>
      </p:sp>
      <p:sp>
        <p:nvSpPr>
          <p:cNvPr id="11" name="TextBox 10">
            <a:extLst>
              <a:ext uri="{FF2B5EF4-FFF2-40B4-BE49-F238E27FC236}">
                <a16:creationId xmlns:a16="http://schemas.microsoft.com/office/drawing/2014/main" id="{5AD1CC77-05EB-4BD8-B033-7796F7D8D97F}"/>
              </a:ext>
            </a:extLst>
          </p:cNvPr>
          <p:cNvSpPr txBox="1"/>
          <p:nvPr/>
        </p:nvSpPr>
        <p:spPr>
          <a:xfrm>
            <a:off x="304800" y="5042760"/>
            <a:ext cx="6134101" cy="1508105"/>
          </a:xfrm>
          <a:prstGeom prst="rect">
            <a:avLst/>
          </a:prstGeom>
          <a:noFill/>
          <a:ln w="38100">
            <a:solidFill>
              <a:srgbClr val="7030A0"/>
            </a:solidFill>
          </a:ln>
        </p:spPr>
        <p:txBody>
          <a:bodyPr wrap="square" rtlCol="0">
            <a:spAutoFit/>
          </a:bodyPr>
          <a:lstStyle/>
          <a:p>
            <a:pPr algn="ctr"/>
            <a:r>
              <a:rPr lang="en-US" sz="2000" b="1" dirty="0"/>
              <a:t>Infrastructure Funding Agreement</a:t>
            </a:r>
          </a:p>
          <a:p>
            <a:pPr algn="ctr"/>
            <a:endParaRPr lang="en-US" b="1" dirty="0"/>
          </a:p>
          <a:p>
            <a:pPr algn="ctr"/>
            <a:r>
              <a:rPr lang="en-US" dirty="0"/>
              <a:t>Describes cost allocation methodology among partners in the CareerForce Locations</a:t>
            </a:r>
          </a:p>
          <a:p>
            <a:pPr algn="ctr"/>
            <a:endParaRPr lang="en-US" dirty="0"/>
          </a:p>
        </p:txBody>
      </p:sp>
    </p:spTree>
    <p:extLst>
      <p:ext uri="{BB962C8B-B14F-4D97-AF65-F5344CB8AC3E}">
        <p14:creationId xmlns:p14="http://schemas.microsoft.com/office/powerpoint/2010/main" val="2430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445D0A6-1642-4AFB-BFD9-3B88E088C6DC}"/>
              </a:ext>
            </a:extLst>
          </p:cNvPr>
          <p:cNvSpPr txBox="1"/>
          <p:nvPr/>
        </p:nvSpPr>
        <p:spPr>
          <a:xfrm>
            <a:off x="176212" y="1231310"/>
            <a:ext cx="11839575" cy="369332"/>
          </a:xfrm>
          <a:prstGeom prst="rect">
            <a:avLst/>
          </a:prstGeom>
          <a:noFill/>
          <a:ln w="3175">
            <a:solidFill>
              <a:schemeClr val="accent5">
                <a:lumMod val="75000"/>
              </a:schemeClr>
            </a:solidFill>
          </a:ln>
        </p:spPr>
        <p:txBody>
          <a:bodyPr wrap="square" rtlCol="0">
            <a:spAutoFit/>
          </a:bodyPr>
          <a:lstStyle/>
          <a:p>
            <a:r>
              <a:rPr lang="en-US" dirty="0"/>
              <a:t>Chief Elected Official: Hennepin County (Commissioner Fernando)</a:t>
            </a:r>
          </a:p>
        </p:txBody>
      </p:sp>
      <p:sp>
        <p:nvSpPr>
          <p:cNvPr id="12" name="TextBox 11">
            <a:extLst>
              <a:ext uri="{FF2B5EF4-FFF2-40B4-BE49-F238E27FC236}">
                <a16:creationId xmlns:a16="http://schemas.microsoft.com/office/drawing/2014/main" id="{EC72F116-A054-4066-907C-AEAE69D74667}"/>
              </a:ext>
            </a:extLst>
          </p:cNvPr>
          <p:cNvSpPr txBox="1"/>
          <p:nvPr/>
        </p:nvSpPr>
        <p:spPr>
          <a:xfrm>
            <a:off x="180389" y="1659399"/>
            <a:ext cx="11839575" cy="1200329"/>
          </a:xfrm>
          <a:prstGeom prst="rect">
            <a:avLst/>
          </a:prstGeom>
          <a:noFill/>
          <a:ln w="3175">
            <a:solidFill>
              <a:srgbClr val="0070C0"/>
            </a:solidFill>
          </a:ln>
        </p:spPr>
        <p:txBody>
          <a:bodyPr wrap="square" rtlCol="0">
            <a:spAutoFit/>
          </a:bodyPr>
          <a:lstStyle/>
          <a:p>
            <a:r>
              <a:rPr lang="en-US" dirty="0"/>
              <a:t>Administrative: Hennepin County</a:t>
            </a:r>
          </a:p>
          <a:p>
            <a:pPr lvl="8"/>
            <a:r>
              <a:rPr lang="en-US" i="1" dirty="0"/>
              <a:t>Plans 				                       Management of Funds </a:t>
            </a:r>
          </a:p>
          <a:p>
            <a:pPr lvl="8"/>
            <a:r>
              <a:rPr lang="en-US" i="1" dirty="0"/>
              <a:t>Outcomes				     Policies</a:t>
            </a:r>
          </a:p>
          <a:p>
            <a:pPr lvl="8"/>
            <a:r>
              <a:rPr lang="en-US" i="1" dirty="0"/>
              <a:t>Monitoring of Carver County Programs and Funds     Payments to Carver County</a:t>
            </a:r>
          </a:p>
        </p:txBody>
      </p:sp>
      <p:sp>
        <p:nvSpPr>
          <p:cNvPr id="13" name="TextBox 12">
            <a:extLst>
              <a:ext uri="{FF2B5EF4-FFF2-40B4-BE49-F238E27FC236}">
                <a16:creationId xmlns:a16="http://schemas.microsoft.com/office/drawing/2014/main" id="{197AEE25-D9AB-4665-AD10-2441D19DCCFD}"/>
              </a:ext>
            </a:extLst>
          </p:cNvPr>
          <p:cNvSpPr txBox="1"/>
          <p:nvPr/>
        </p:nvSpPr>
        <p:spPr>
          <a:xfrm>
            <a:off x="176212" y="3093686"/>
            <a:ext cx="11908096" cy="369332"/>
          </a:xfrm>
          <a:prstGeom prst="rect">
            <a:avLst/>
          </a:prstGeom>
          <a:noFill/>
          <a:ln w="3175">
            <a:solidFill>
              <a:srgbClr val="0070C0"/>
            </a:solidFill>
          </a:ln>
        </p:spPr>
        <p:txBody>
          <a:bodyPr wrap="square" rtlCol="0">
            <a:spAutoFit/>
          </a:bodyPr>
          <a:lstStyle/>
          <a:p>
            <a:r>
              <a:rPr lang="en-US" dirty="0"/>
              <a:t>Service Delivery: Hennepin County and Carver County</a:t>
            </a:r>
          </a:p>
        </p:txBody>
      </p:sp>
      <p:sp>
        <p:nvSpPr>
          <p:cNvPr id="16" name="TextBox 15">
            <a:extLst>
              <a:ext uri="{FF2B5EF4-FFF2-40B4-BE49-F238E27FC236}">
                <a16:creationId xmlns:a16="http://schemas.microsoft.com/office/drawing/2014/main" id="{540F6476-131C-45C1-A31E-7BE3770FFB04}"/>
              </a:ext>
            </a:extLst>
          </p:cNvPr>
          <p:cNvSpPr txBox="1"/>
          <p:nvPr/>
        </p:nvSpPr>
        <p:spPr>
          <a:xfrm>
            <a:off x="176212" y="3463018"/>
            <a:ext cx="11908096" cy="923330"/>
          </a:xfrm>
          <a:prstGeom prst="rect">
            <a:avLst/>
          </a:prstGeom>
          <a:noFill/>
          <a:ln>
            <a:solidFill>
              <a:srgbClr val="0070C0"/>
            </a:solidFill>
          </a:ln>
        </p:spPr>
        <p:txBody>
          <a:bodyPr wrap="square" rtlCol="0">
            <a:spAutoFit/>
          </a:bodyPr>
          <a:lstStyle/>
          <a:p>
            <a:r>
              <a:rPr lang="en-US" dirty="0"/>
              <a:t>Hennepin County</a:t>
            </a:r>
          </a:p>
          <a:p>
            <a:pPr marL="285750" indent="-285750">
              <a:buFont typeface="Arial" panose="020B0604020202020204" pitchFamily="34" charset="0"/>
              <a:buChar char="•"/>
            </a:pPr>
            <a:r>
              <a:rPr lang="en-US" dirty="0"/>
              <a:t>Contracts for Services </a:t>
            </a:r>
          </a:p>
          <a:p>
            <a:pPr marL="285750" indent="-285750">
              <a:buFont typeface="Arial" panose="020B0604020202020204" pitchFamily="34" charset="0"/>
              <a:buChar char="•"/>
            </a:pPr>
            <a:r>
              <a:rPr lang="en-US" dirty="0"/>
              <a:t>Monitoring and Oversight </a:t>
            </a:r>
          </a:p>
        </p:txBody>
      </p:sp>
      <p:sp>
        <p:nvSpPr>
          <p:cNvPr id="17" name="TextBox 16">
            <a:extLst>
              <a:ext uri="{FF2B5EF4-FFF2-40B4-BE49-F238E27FC236}">
                <a16:creationId xmlns:a16="http://schemas.microsoft.com/office/drawing/2014/main" id="{2086D299-B2BA-4FB1-872C-65219CE45747}"/>
              </a:ext>
            </a:extLst>
          </p:cNvPr>
          <p:cNvSpPr txBox="1"/>
          <p:nvPr/>
        </p:nvSpPr>
        <p:spPr>
          <a:xfrm>
            <a:off x="5268218" y="4609533"/>
            <a:ext cx="6612890" cy="1754326"/>
          </a:xfrm>
          <a:prstGeom prst="rect">
            <a:avLst/>
          </a:prstGeom>
          <a:noFill/>
          <a:ln>
            <a:solidFill>
              <a:srgbClr val="0070C0"/>
            </a:solidFill>
          </a:ln>
        </p:spPr>
        <p:txBody>
          <a:bodyPr wrap="square" rtlCol="0">
            <a:spAutoFit/>
          </a:bodyPr>
          <a:lstStyle/>
          <a:p>
            <a:r>
              <a:rPr lang="en-US" dirty="0"/>
              <a:t>Contracted Provider (Sole Source per JPA)</a:t>
            </a:r>
          </a:p>
          <a:p>
            <a:pPr marL="285750" indent="-285750">
              <a:buFont typeface="Courier New" panose="02070309020205020404" pitchFamily="49" charset="0"/>
              <a:buChar char="o"/>
            </a:pPr>
            <a:r>
              <a:rPr lang="en-US" dirty="0"/>
              <a:t>Carver County </a:t>
            </a:r>
          </a:p>
          <a:p>
            <a:pPr marL="742950" lvl="1" indent="-285750">
              <a:buFont typeface="Wingdings" panose="05000000000000000000" pitchFamily="2" charset="2"/>
              <a:buChar char="ü"/>
            </a:pPr>
            <a:r>
              <a:rPr lang="en-US" i="1" dirty="0"/>
              <a:t>RFPs for Services in Carver County </a:t>
            </a:r>
          </a:p>
          <a:p>
            <a:pPr marL="742950" lvl="1" indent="-285750">
              <a:buFont typeface="Wingdings" panose="05000000000000000000" pitchFamily="2" charset="2"/>
              <a:buChar char="ü"/>
            </a:pPr>
            <a:r>
              <a:rPr lang="en-US" i="1" dirty="0"/>
              <a:t>Contracts for Services in Carver County</a:t>
            </a:r>
          </a:p>
          <a:p>
            <a:pPr marL="742950" lvl="1" indent="-285750">
              <a:buFont typeface="Wingdings" panose="05000000000000000000" pitchFamily="2" charset="2"/>
              <a:buChar char="ü"/>
            </a:pPr>
            <a:r>
              <a:rPr lang="en-US" i="1" dirty="0"/>
              <a:t>Provides Services in Carver County</a:t>
            </a:r>
          </a:p>
          <a:p>
            <a:pPr marL="742950" lvl="1" indent="-285750">
              <a:buFont typeface="Wingdings" panose="05000000000000000000" pitchFamily="2" charset="2"/>
              <a:buChar char="ü"/>
            </a:pPr>
            <a:r>
              <a:rPr lang="en-US" i="1" dirty="0"/>
              <a:t>Monitoring and Oversight of Services in Carver County</a:t>
            </a:r>
          </a:p>
        </p:txBody>
      </p:sp>
      <p:sp>
        <p:nvSpPr>
          <p:cNvPr id="19" name="TextBox 18">
            <a:extLst>
              <a:ext uri="{FF2B5EF4-FFF2-40B4-BE49-F238E27FC236}">
                <a16:creationId xmlns:a16="http://schemas.microsoft.com/office/drawing/2014/main" id="{A13E328A-B982-4C8A-8105-513F8E29DD2A}"/>
              </a:ext>
            </a:extLst>
          </p:cNvPr>
          <p:cNvSpPr txBox="1"/>
          <p:nvPr/>
        </p:nvSpPr>
        <p:spPr>
          <a:xfrm>
            <a:off x="745857" y="4609533"/>
            <a:ext cx="4029343" cy="1477328"/>
          </a:xfrm>
          <a:prstGeom prst="rect">
            <a:avLst/>
          </a:prstGeom>
          <a:noFill/>
          <a:ln>
            <a:solidFill>
              <a:srgbClr val="0070C0"/>
            </a:solidFill>
          </a:ln>
        </p:spPr>
        <p:txBody>
          <a:bodyPr wrap="square" rtlCol="0">
            <a:spAutoFit/>
          </a:bodyPr>
          <a:lstStyle/>
          <a:p>
            <a:r>
              <a:rPr lang="en-US" dirty="0"/>
              <a:t>Contracted Providers via RFP Process: </a:t>
            </a:r>
          </a:p>
          <a:p>
            <a:pPr marL="285750" indent="-285750">
              <a:buFont typeface="Courier New" panose="02070309020205020404" pitchFamily="49" charset="0"/>
              <a:buChar char="o"/>
            </a:pPr>
            <a:r>
              <a:rPr lang="en-US" dirty="0"/>
              <a:t>HIRED </a:t>
            </a:r>
          </a:p>
          <a:p>
            <a:pPr marL="285750" indent="-285750">
              <a:buFont typeface="Courier New" panose="02070309020205020404" pitchFamily="49" charset="0"/>
              <a:buChar char="o"/>
            </a:pPr>
            <a:r>
              <a:rPr lang="en-US" dirty="0" err="1"/>
              <a:t>Avivo</a:t>
            </a:r>
            <a:r>
              <a:rPr lang="en-US" dirty="0"/>
              <a:t>/Teamsters </a:t>
            </a:r>
          </a:p>
          <a:p>
            <a:pPr marL="285750" indent="-285750">
              <a:buFont typeface="Courier New" panose="02070309020205020404" pitchFamily="49" charset="0"/>
              <a:buChar char="o"/>
            </a:pPr>
            <a:r>
              <a:rPr lang="en-US" dirty="0"/>
              <a:t>Tree Trust </a:t>
            </a:r>
          </a:p>
          <a:p>
            <a:pPr marL="285750" indent="-285750">
              <a:buFont typeface="Courier New" panose="02070309020205020404" pitchFamily="49" charset="0"/>
              <a:buChar char="o"/>
            </a:pPr>
            <a:r>
              <a:rPr lang="en-US" dirty="0" err="1"/>
              <a:t>Brooklynk</a:t>
            </a:r>
            <a:endParaRPr lang="en-US" dirty="0"/>
          </a:p>
        </p:txBody>
      </p:sp>
      <p:pic>
        <p:nvPicPr>
          <p:cNvPr id="42" name="Picture 41">
            <a:extLst>
              <a:ext uri="{FF2B5EF4-FFF2-40B4-BE49-F238E27FC236}">
                <a16:creationId xmlns:a16="http://schemas.microsoft.com/office/drawing/2014/main" id="{324317A1-6BDB-49E4-83E6-66047E69099C}"/>
              </a:ext>
            </a:extLst>
          </p:cNvPr>
          <p:cNvPicPr>
            <a:picLocks noChangeAspect="1"/>
          </p:cNvPicPr>
          <p:nvPr/>
        </p:nvPicPr>
        <p:blipFill>
          <a:blip r:embed="rId2"/>
          <a:stretch>
            <a:fillRect/>
          </a:stretch>
        </p:blipFill>
        <p:spPr>
          <a:xfrm>
            <a:off x="176212" y="166001"/>
            <a:ext cx="11839575" cy="1042506"/>
          </a:xfrm>
          <a:prstGeom prst="rect">
            <a:avLst/>
          </a:prstGeom>
          <a:solidFill>
            <a:schemeClr val="bg1"/>
          </a:solidFill>
        </p:spPr>
      </p:pic>
    </p:spTree>
    <p:extLst>
      <p:ext uri="{BB962C8B-B14F-4D97-AF65-F5344CB8AC3E}">
        <p14:creationId xmlns:p14="http://schemas.microsoft.com/office/powerpoint/2010/main" val="100049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7AB12C-274F-4047-B810-BC232E38236A}"/>
              </a:ext>
            </a:extLst>
          </p:cNvPr>
          <p:cNvGraphicFramePr>
            <a:graphicFrameLocks noGrp="1"/>
          </p:cNvGraphicFramePr>
          <p:nvPr>
            <p:extLst>
              <p:ext uri="{D42A27DB-BD31-4B8C-83A1-F6EECF244321}">
                <p14:modId xmlns:p14="http://schemas.microsoft.com/office/powerpoint/2010/main" val="1883580490"/>
              </p:ext>
            </p:extLst>
          </p:nvPr>
        </p:nvGraphicFramePr>
        <p:xfrm>
          <a:off x="409575" y="719664"/>
          <a:ext cx="11620500" cy="4391608"/>
        </p:xfrm>
        <a:graphic>
          <a:graphicData uri="http://schemas.openxmlformats.org/drawingml/2006/table">
            <a:tbl>
              <a:tblPr firstRow="1" bandRow="1">
                <a:tableStyleId>{5C22544A-7EE6-4342-B048-85BDC9FD1C3A}</a:tableStyleId>
              </a:tblPr>
              <a:tblGrid>
                <a:gridCol w="2105025">
                  <a:extLst>
                    <a:ext uri="{9D8B030D-6E8A-4147-A177-3AD203B41FA5}">
                      <a16:colId xmlns:a16="http://schemas.microsoft.com/office/drawing/2014/main" val="1703531078"/>
                    </a:ext>
                  </a:extLst>
                </a:gridCol>
                <a:gridCol w="9515475">
                  <a:extLst>
                    <a:ext uri="{9D8B030D-6E8A-4147-A177-3AD203B41FA5}">
                      <a16:colId xmlns:a16="http://schemas.microsoft.com/office/drawing/2014/main" val="2025651497"/>
                    </a:ext>
                  </a:extLst>
                </a:gridCol>
              </a:tblGrid>
              <a:tr h="909111">
                <a:tc>
                  <a:txBody>
                    <a:bodyPr/>
                    <a:lstStyle/>
                    <a:p>
                      <a:r>
                        <a:rPr lang="en-US" dirty="0"/>
                        <a:t>Hennepin-Carver</a:t>
                      </a:r>
                    </a:p>
                    <a:p>
                      <a:r>
                        <a:rPr lang="en-US" dirty="0"/>
                        <a:t>Joint Powers Agreement</a:t>
                      </a:r>
                    </a:p>
                  </a:txBody>
                  <a:tcPr/>
                </a:tc>
                <a:tc>
                  <a:txBody>
                    <a:bodyPr/>
                    <a:lstStyle/>
                    <a:p>
                      <a:r>
                        <a:rPr lang="en-US" dirty="0"/>
                        <a:t>Duties per Workforce Innovation and Opportunity Act</a:t>
                      </a:r>
                    </a:p>
                  </a:txBody>
                  <a:tcPr/>
                </a:tc>
                <a:extLst>
                  <a:ext uri="{0D108BD9-81ED-4DB2-BD59-A6C34878D82A}">
                    <a16:rowId xmlns:a16="http://schemas.microsoft.com/office/drawing/2014/main" val="3802428399"/>
                  </a:ext>
                </a:extLst>
              </a:tr>
              <a:tr h="1465528">
                <a:tc>
                  <a:txBody>
                    <a:bodyPr/>
                    <a:lstStyle/>
                    <a:p>
                      <a:r>
                        <a:rPr lang="en-US" sz="1800" dirty="0"/>
                        <a:t>Chief Elected Official</a:t>
                      </a:r>
                    </a:p>
                    <a:p>
                      <a:r>
                        <a:rPr lang="en-US" sz="1800" i="1" dirty="0"/>
                        <a:t>Hennepin County</a:t>
                      </a:r>
                    </a:p>
                  </a:txBody>
                  <a:tcPr/>
                </a:tc>
                <a:tc>
                  <a:txBody>
                    <a:bodyPr/>
                    <a:lstStyle/>
                    <a:p>
                      <a:r>
                        <a:rPr lang="en-US" sz="1800" dirty="0"/>
                        <a:t>Identify Regions with WDB          Approve Additional Partners          Fiscal Agent  </a:t>
                      </a:r>
                    </a:p>
                    <a:p>
                      <a:r>
                        <a:rPr lang="en-US" sz="1800" dirty="0"/>
                        <a:t>Performance                                  Appoint WDB Members                  Grant Recipient</a:t>
                      </a:r>
                    </a:p>
                    <a:p>
                      <a:r>
                        <a:rPr lang="en-US" sz="1800" dirty="0"/>
                        <a:t>One Stop Operator                        JPA                                                       Regional Strategies                                            </a:t>
                      </a:r>
                    </a:p>
                    <a:p>
                      <a:r>
                        <a:rPr lang="en-US" sz="1800" dirty="0"/>
                        <a:t>Rapid Response                             Bylaws in place</a:t>
                      </a:r>
                    </a:p>
                    <a:p>
                      <a:r>
                        <a:rPr lang="en-US" sz="1800" dirty="0"/>
                        <a:t>MOU with Board</a:t>
                      </a:r>
                    </a:p>
                  </a:txBody>
                  <a:tcPr/>
                </a:tc>
                <a:extLst>
                  <a:ext uri="{0D108BD9-81ED-4DB2-BD59-A6C34878D82A}">
                    <a16:rowId xmlns:a16="http://schemas.microsoft.com/office/drawing/2014/main" val="3789637943"/>
                  </a:ext>
                </a:extLst>
              </a:tr>
              <a:tr h="1465528">
                <a:tc>
                  <a:txBody>
                    <a:bodyPr/>
                    <a:lstStyle/>
                    <a:p>
                      <a:r>
                        <a:rPr lang="en-US" sz="1800" dirty="0"/>
                        <a:t>Administrative</a:t>
                      </a:r>
                    </a:p>
                    <a:p>
                      <a:r>
                        <a:rPr lang="en-US" sz="1800" i="1" dirty="0"/>
                        <a:t>Hennepin County</a:t>
                      </a:r>
                    </a:p>
                  </a:txBody>
                  <a:tcPr/>
                </a:tc>
                <a:tc>
                  <a:txBody>
                    <a:bodyPr/>
                    <a:lstStyle/>
                    <a:p>
                      <a:r>
                        <a:rPr lang="en-US" sz="1800" dirty="0"/>
                        <a:t>Identify Regions with CEO           Conflict of Interest                             Approve Additional Partners</a:t>
                      </a:r>
                    </a:p>
                    <a:p>
                      <a:r>
                        <a:rPr lang="en-US" sz="1800" dirty="0"/>
                        <a:t>Statewide LMI System                  Procurement Compliance                 Policy for Service Delivery</a:t>
                      </a:r>
                    </a:p>
                    <a:p>
                      <a:r>
                        <a:rPr lang="en-US" sz="1800" dirty="0"/>
                        <a:t>Performance                                  ITA Policies                                          4 Year Plan</a:t>
                      </a:r>
                    </a:p>
                    <a:p>
                      <a:r>
                        <a:rPr lang="en-US" sz="1800" dirty="0"/>
                        <a:t>DW Eligibility                                 Select Providers                                  Program Oversight   </a:t>
                      </a:r>
                    </a:p>
                    <a:p>
                      <a:r>
                        <a:rPr lang="en-US" sz="1800" dirty="0"/>
                        <a:t>OJT Reimbursement Rate            Financial Reports                                WDB Budget</a:t>
                      </a:r>
                    </a:p>
                    <a:p>
                      <a:r>
                        <a:rPr lang="en-US" sz="1800" dirty="0"/>
                        <a:t>Work with Required Partners      MOU with Board                                MOU with Partners</a:t>
                      </a:r>
                    </a:p>
                    <a:p>
                      <a:r>
                        <a:rPr lang="en-US" sz="1800" dirty="0"/>
                        <a:t>Regional Strategies</a:t>
                      </a:r>
                    </a:p>
                  </a:txBody>
                  <a:tcPr/>
                </a:tc>
                <a:extLst>
                  <a:ext uri="{0D108BD9-81ED-4DB2-BD59-A6C34878D82A}">
                    <a16:rowId xmlns:a16="http://schemas.microsoft.com/office/drawing/2014/main" val="899947343"/>
                  </a:ext>
                </a:extLst>
              </a:tr>
            </a:tbl>
          </a:graphicData>
        </a:graphic>
      </p:graphicFrame>
    </p:spTree>
    <p:extLst>
      <p:ext uri="{BB962C8B-B14F-4D97-AF65-F5344CB8AC3E}">
        <p14:creationId xmlns:p14="http://schemas.microsoft.com/office/powerpoint/2010/main" val="405769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5485BC-89FC-4358-9D0A-FF53EFB0E066}"/>
              </a:ext>
            </a:extLst>
          </p:cNvPr>
          <p:cNvSpPr txBox="1"/>
          <p:nvPr/>
        </p:nvSpPr>
        <p:spPr>
          <a:xfrm>
            <a:off x="498474" y="112178"/>
            <a:ext cx="11582399" cy="1200329"/>
          </a:xfrm>
          <a:prstGeom prst="rect">
            <a:avLst/>
          </a:prstGeom>
          <a:noFill/>
          <a:ln w="38100">
            <a:solidFill>
              <a:srgbClr val="452151"/>
            </a:solidFill>
          </a:ln>
        </p:spPr>
        <p:txBody>
          <a:bodyPr wrap="square" rtlCol="0">
            <a:spAutoFit/>
          </a:bodyPr>
          <a:lstStyle/>
          <a:p>
            <a:pPr algn="ctr"/>
            <a:r>
              <a:rPr lang="en-US" b="1" dirty="0">
                <a:solidFill>
                  <a:srgbClr val="006A81"/>
                </a:solidFill>
              </a:rPr>
              <a:t>Operating Agreement Between the Hennepin County Board of Commissioners and </a:t>
            </a:r>
          </a:p>
          <a:p>
            <a:pPr algn="ctr"/>
            <a:r>
              <a:rPr lang="en-US" b="1" dirty="0">
                <a:solidFill>
                  <a:srgbClr val="006A81"/>
                </a:solidFill>
              </a:rPr>
              <a:t>the Hennepin-Carver Workforce Development Board</a:t>
            </a:r>
          </a:p>
          <a:p>
            <a:pPr algn="ctr"/>
            <a:endParaRPr lang="en-US" b="1" dirty="0">
              <a:solidFill>
                <a:srgbClr val="006A81"/>
              </a:solidFill>
            </a:endParaRPr>
          </a:p>
          <a:p>
            <a:pPr algn="ctr"/>
            <a:r>
              <a:rPr lang="en-US" dirty="0">
                <a:solidFill>
                  <a:srgbClr val="006A81"/>
                </a:solidFill>
              </a:rPr>
              <a:t>Outlines the relationship between the Workforce Development Board and the Hennepin County Board</a:t>
            </a:r>
          </a:p>
        </p:txBody>
      </p:sp>
      <p:sp>
        <p:nvSpPr>
          <p:cNvPr id="3" name="TextBox 2">
            <a:extLst>
              <a:ext uri="{FF2B5EF4-FFF2-40B4-BE49-F238E27FC236}">
                <a16:creationId xmlns:a16="http://schemas.microsoft.com/office/drawing/2014/main" id="{B52A20D2-7073-4350-9BD9-84D74FA940D2}"/>
              </a:ext>
            </a:extLst>
          </p:cNvPr>
          <p:cNvSpPr txBox="1"/>
          <p:nvPr/>
        </p:nvSpPr>
        <p:spPr>
          <a:xfrm>
            <a:off x="498473" y="1571625"/>
            <a:ext cx="11493501" cy="6647974"/>
          </a:xfrm>
          <a:prstGeom prst="rect">
            <a:avLst/>
          </a:prstGeom>
          <a:noFill/>
        </p:spPr>
        <p:txBody>
          <a:bodyPr wrap="square" rtlCol="0">
            <a:spAutoFit/>
          </a:bodyPr>
          <a:lstStyle/>
          <a:p>
            <a:r>
              <a:rPr lang="en-US" sz="1200" b="1" dirty="0"/>
              <a:t>CEO Functions</a:t>
            </a:r>
          </a:p>
          <a:p>
            <a:r>
              <a:rPr lang="en-US" sz="1200" dirty="0"/>
              <a:t>Authorize and establishes the WDB; appoint members of the WDB; review and approve bylaws; set general policy directions for the local area and the WDB; approve the budget of the WDB; review and approve the proposed local plan; review and approve the WDB’s designation of an OSO Agreement.</a:t>
            </a:r>
          </a:p>
          <a:p>
            <a:endParaRPr lang="en-US" sz="1200" dirty="0"/>
          </a:p>
          <a:p>
            <a:r>
              <a:rPr lang="en-US" sz="1200" b="1" dirty="0"/>
              <a:t>Authorization and Purpose of the WDB</a:t>
            </a:r>
            <a:endParaRPr lang="en-US" sz="1200" dirty="0"/>
          </a:p>
          <a:p>
            <a:r>
              <a:rPr lang="en-US" sz="1200" dirty="0"/>
              <a:t>Coordinate activities with the CEO; provide strategic and operational oversight in collaboration with partners; assist in the achievement of the state and regional strategic vision and goals outlined in the state plan; maximize and continue to improve the quality of services, customer satisfaction, effectiveness of services.</a:t>
            </a:r>
          </a:p>
          <a:p>
            <a:endParaRPr lang="en-US" sz="1200" dirty="0"/>
          </a:p>
          <a:p>
            <a:r>
              <a:rPr lang="en-US" sz="1200" dirty="0"/>
              <a:t>Duties: Local plan; one-stop delivery system; identification of youth services providers; identification of eligible training services providers; identification of intensive services providers; local performance measures; employer linkages; connecting, brokering, coaching. Cannot provide training services or be designated as the OSO without approval from the CEO and Governor. </a:t>
            </a:r>
          </a:p>
          <a:p>
            <a:endParaRPr lang="en-US" sz="1200" dirty="0"/>
          </a:p>
          <a:p>
            <a:r>
              <a:rPr lang="en-US" sz="1200" b="1" dirty="0"/>
              <a:t>Contents of the Local Plan</a:t>
            </a:r>
          </a:p>
          <a:p>
            <a:r>
              <a:rPr lang="en-US" sz="1200" dirty="0"/>
              <a:t>Subject to the approval of the CEO and shall include workforce identification; one-stop delivery system; performance levels; adult employment and training; activity coordination; youth activities; public comment; fiscal agent; competitive process description; other information.</a:t>
            </a:r>
          </a:p>
          <a:p>
            <a:endParaRPr lang="en-US" sz="1200" dirty="0"/>
          </a:p>
          <a:p>
            <a:r>
              <a:rPr lang="en-US" sz="1200" b="1" dirty="0"/>
              <a:t>Budget and Administration</a:t>
            </a:r>
          </a:p>
          <a:p>
            <a:r>
              <a:rPr lang="en-US" sz="1200" dirty="0"/>
              <a:t>CEO is grant recipient; Hennepin is fiscal agent; disbursal of funds at direction of WDB; budget approved by WDB.</a:t>
            </a:r>
          </a:p>
          <a:p>
            <a:endParaRPr lang="en-US" sz="1200" dirty="0"/>
          </a:p>
          <a:p>
            <a:r>
              <a:rPr lang="en-US" sz="1200" b="1" dirty="0"/>
              <a:t>Establishment of One-Stop Delivery System</a:t>
            </a:r>
          </a:p>
          <a:p>
            <a:r>
              <a:rPr lang="en-US" sz="1200" dirty="0"/>
              <a:t>OSO; One-Stop partners; WDB oversight. </a:t>
            </a:r>
          </a:p>
          <a:p>
            <a:endParaRPr lang="en-US" sz="1200" b="1" dirty="0"/>
          </a:p>
          <a:p>
            <a:r>
              <a:rPr lang="en-US" sz="1200" b="1" dirty="0"/>
              <a:t>Miscellaneous</a:t>
            </a:r>
          </a:p>
          <a:p>
            <a:r>
              <a:rPr lang="en-US" sz="1200" dirty="0"/>
              <a:t>Sunshine provision; conflict of interest.</a:t>
            </a:r>
          </a:p>
          <a:p>
            <a:endParaRPr lang="en-US" sz="1200" dirty="0"/>
          </a:p>
          <a:p>
            <a:r>
              <a:rPr lang="en-US" sz="1200" b="1" dirty="0"/>
              <a:t>Signatures</a:t>
            </a:r>
          </a:p>
          <a:p>
            <a:r>
              <a:rPr lang="en-US" sz="1200" dirty="0"/>
              <a:t>County Attorney’s Office, County Administrator, Hennepin Board Chair, Hennepin Clerk, Hennepin-Carver WDB Chair</a:t>
            </a:r>
          </a:p>
          <a:p>
            <a:endParaRPr lang="en-US" sz="1200" dirty="0"/>
          </a:p>
          <a:p>
            <a:endParaRPr lang="en-US" sz="1200" dirty="0"/>
          </a:p>
          <a:p>
            <a:endParaRPr lang="en-US" sz="1200" b="1" dirty="0"/>
          </a:p>
          <a:p>
            <a:endParaRPr lang="en-US" sz="1200" dirty="0"/>
          </a:p>
          <a:p>
            <a:endParaRPr lang="en-US" sz="1200" dirty="0"/>
          </a:p>
          <a:p>
            <a:endParaRPr lang="en-US" sz="1200" b="1" dirty="0"/>
          </a:p>
          <a:p>
            <a:endParaRPr lang="en-US" sz="1200" dirty="0"/>
          </a:p>
          <a:p>
            <a:endParaRPr lang="en-US" b="1" dirty="0"/>
          </a:p>
        </p:txBody>
      </p:sp>
    </p:spTree>
    <p:extLst>
      <p:ext uri="{BB962C8B-B14F-4D97-AF65-F5344CB8AC3E}">
        <p14:creationId xmlns:p14="http://schemas.microsoft.com/office/powerpoint/2010/main" val="25960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lstStyle/>
          <a:p>
            <a:pPr algn="ctr"/>
            <a:r>
              <a:rPr lang="en-US" b="1" dirty="0"/>
              <a:t>Duties of the Hennepin – Carver Workforce Development Board</a:t>
            </a:r>
          </a:p>
        </p:txBody>
      </p:sp>
      <p:sp>
        <p:nvSpPr>
          <p:cNvPr id="5" name="Content Placeholder 4"/>
          <p:cNvSpPr>
            <a:spLocks noGrp="1"/>
          </p:cNvSpPr>
          <p:nvPr>
            <p:ph idx="1"/>
          </p:nvPr>
        </p:nvSpPr>
        <p:spPr>
          <a:xfrm>
            <a:off x="2419350" y="1825625"/>
            <a:ext cx="9086850" cy="4794250"/>
          </a:xfrm>
        </p:spPr>
        <p:txBody>
          <a:bodyPr>
            <a:noAutofit/>
          </a:bodyPr>
          <a:lstStyle/>
          <a:p>
            <a:pPr marL="457200" indent="-457200">
              <a:lnSpc>
                <a:spcPct val="100000"/>
              </a:lnSpc>
              <a:spcBef>
                <a:spcPts val="0"/>
              </a:spcBef>
              <a:buAutoNum type="arabicPeriod"/>
            </a:pPr>
            <a:r>
              <a:rPr lang="en-US" sz="2200" b="1" dirty="0">
                <a:solidFill>
                  <a:schemeClr val="tx1"/>
                </a:solidFill>
              </a:rPr>
              <a:t>Local plan</a:t>
            </a:r>
          </a:p>
          <a:p>
            <a:pPr marL="0" indent="0">
              <a:lnSpc>
                <a:spcPct val="100000"/>
              </a:lnSpc>
              <a:spcBef>
                <a:spcPts val="0"/>
              </a:spcBef>
              <a:buNone/>
            </a:pPr>
            <a:r>
              <a:rPr lang="en-US" sz="2200" dirty="0">
                <a:solidFill>
                  <a:schemeClr val="tx1"/>
                </a:solidFill>
              </a:rPr>
              <a:t>Develop and submit a local plan to the Governor.</a:t>
            </a:r>
          </a:p>
          <a:p>
            <a:pPr marL="0" indent="0">
              <a:lnSpc>
                <a:spcPct val="100000"/>
              </a:lnSpc>
              <a:spcBef>
                <a:spcPts val="0"/>
              </a:spcBef>
              <a:buNone/>
            </a:pPr>
            <a:endParaRPr lang="en-US" sz="2200" b="1" dirty="0">
              <a:solidFill>
                <a:schemeClr val="tx1"/>
              </a:solidFill>
            </a:endParaRPr>
          </a:p>
          <a:p>
            <a:pPr marL="0" indent="0">
              <a:lnSpc>
                <a:spcPct val="100000"/>
              </a:lnSpc>
              <a:spcBef>
                <a:spcPts val="0"/>
              </a:spcBef>
              <a:buNone/>
            </a:pPr>
            <a:r>
              <a:rPr lang="en-US" sz="2200" b="1" dirty="0">
                <a:solidFill>
                  <a:schemeClr val="tx1"/>
                </a:solidFill>
              </a:rPr>
              <a:t>2. Workforce research and regional labor market analysis</a:t>
            </a:r>
          </a:p>
          <a:p>
            <a:pPr marL="0" indent="0">
              <a:lnSpc>
                <a:spcPct val="100000"/>
              </a:lnSpc>
              <a:spcBef>
                <a:spcPts val="0"/>
              </a:spcBef>
              <a:buNone/>
            </a:pPr>
            <a:r>
              <a:rPr lang="en-US" sz="2200" dirty="0">
                <a:solidFill>
                  <a:schemeClr val="tx1"/>
                </a:solidFill>
              </a:rPr>
              <a:t>Analyze economic conditions in the region, assist the Governor in developing the statewide workforce and labor market information system, conduct other research, data collection, and analysis.</a:t>
            </a:r>
          </a:p>
          <a:p>
            <a:pPr marL="0" indent="0">
              <a:lnSpc>
                <a:spcPct val="100000"/>
              </a:lnSpc>
              <a:spcBef>
                <a:spcPts val="0"/>
              </a:spcBef>
              <a:buNone/>
            </a:pPr>
            <a:endParaRPr lang="en-US" sz="2200" b="1" dirty="0">
              <a:solidFill>
                <a:schemeClr val="tx1"/>
              </a:solidFill>
            </a:endParaRPr>
          </a:p>
          <a:p>
            <a:pPr marL="0" indent="0">
              <a:lnSpc>
                <a:spcPct val="100000"/>
              </a:lnSpc>
              <a:spcBef>
                <a:spcPts val="0"/>
              </a:spcBef>
              <a:buNone/>
            </a:pPr>
            <a:r>
              <a:rPr lang="en-US" sz="2200" b="1" dirty="0">
                <a:solidFill>
                  <a:schemeClr val="tx1"/>
                </a:solidFill>
              </a:rPr>
              <a:t>3. Convening, brokering, leveraging</a:t>
            </a:r>
          </a:p>
          <a:p>
            <a:pPr marL="0" indent="0">
              <a:lnSpc>
                <a:spcPct val="100000"/>
              </a:lnSpc>
              <a:spcBef>
                <a:spcPts val="0"/>
              </a:spcBef>
              <a:buNone/>
            </a:pPr>
            <a:r>
              <a:rPr lang="en-US" sz="2200" dirty="0">
                <a:solidFill>
                  <a:schemeClr val="tx1"/>
                </a:solidFill>
              </a:rPr>
              <a:t>Convene local workforce development system stakeholders to assist in the development of the local plan [and] in carrying out the functions described.</a:t>
            </a:r>
          </a:p>
        </p:txBody>
      </p:sp>
      <p:sp>
        <p:nvSpPr>
          <p:cNvPr id="2" name="Rectangle 1"/>
          <p:cNvSpPr/>
          <p:nvPr/>
        </p:nvSpPr>
        <p:spPr>
          <a:xfrm>
            <a:off x="5965195" y="3244334"/>
            <a:ext cx="261610" cy="369332"/>
          </a:xfrm>
          <a:prstGeom prst="rect">
            <a:avLst/>
          </a:prstGeom>
        </p:spPr>
        <p:txBody>
          <a:bodyPr wrap="none">
            <a:spAutoFit/>
          </a:bodyPr>
          <a:lstStyle/>
          <a:p>
            <a:r>
              <a:rPr lang="en-US" dirty="0"/>
              <a:t>t</a:t>
            </a:r>
          </a:p>
        </p:txBody>
      </p:sp>
    </p:spTree>
    <p:extLst>
      <p:ext uri="{BB962C8B-B14F-4D97-AF65-F5344CB8AC3E}">
        <p14:creationId xmlns:p14="http://schemas.microsoft.com/office/powerpoint/2010/main" val="318035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0750" y="0"/>
            <a:ext cx="8934450" cy="1325563"/>
          </a:xfrm>
          <a:ln>
            <a:solidFill>
              <a:schemeClr val="accent1"/>
            </a:solidFill>
          </a:ln>
        </p:spPr>
        <p:txBody>
          <a:bodyPr/>
          <a:lstStyle/>
          <a:p>
            <a:r>
              <a:rPr lang="en-US" b="1" dirty="0"/>
              <a:t>Duties of the Hennepin – Carver Workforce Development Board</a:t>
            </a:r>
          </a:p>
        </p:txBody>
      </p:sp>
      <p:sp>
        <p:nvSpPr>
          <p:cNvPr id="5" name="Content Placeholder 4"/>
          <p:cNvSpPr>
            <a:spLocks noGrp="1"/>
          </p:cNvSpPr>
          <p:nvPr>
            <p:ph idx="1"/>
          </p:nvPr>
        </p:nvSpPr>
        <p:spPr>
          <a:xfrm>
            <a:off x="2190750" y="1325563"/>
            <a:ext cx="9934575" cy="5248275"/>
          </a:xfrm>
        </p:spPr>
        <p:txBody>
          <a:bodyPr>
            <a:normAutofit fontScale="25000" lnSpcReduction="20000"/>
          </a:bodyPr>
          <a:lstStyle/>
          <a:p>
            <a:pPr marL="0" indent="0">
              <a:lnSpc>
                <a:spcPct val="120000"/>
              </a:lnSpc>
              <a:spcBef>
                <a:spcPts val="0"/>
              </a:spcBef>
              <a:buNone/>
            </a:pPr>
            <a:r>
              <a:rPr lang="en-US" sz="8800" b="1" dirty="0">
                <a:solidFill>
                  <a:schemeClr val="tx1"/>
                </a:solidFill>
              </a:rPr>
              <a:t>4. Employer engagement </a:t>
            </a:r>
          </a:p>
          <a:p>
            <a:pPr marL="0" indent="0">
              <a:lnSpc>
                <a:spcPct val="120000"/>
              </a:lnSpc>
              <a:spcBef>
                <a:spcPts val="0"/>
              </a:spcBef>
              <a:buNone/>
            </a:pPr>
            <a:r>
              <a:rPr lang="en-US" sz="8800" dirty="0">
                <a:solidFill>
                  <a:schemeClr val="tx1"/>
                </a:solidFill>
              </a:rPr>
              <a:t>Lead efforts to engage with a diverse range of employers, to promote business representation, to develop effective linkages with employers, to ensure that workforce investment activities meet the needs of employers and support economic growth, and to develop and implement proven or promising strategies for meeting the employment and skill needs of workers and employers.</a:t>
            </a:r>
          </a:p>
          <a:p>
            <a:pPr marL="0" indent="0">
              <a:lnSpc>
                <a:spcPct val="120000"/>
              </a:lnSpc>
              <a:spcBef>
                <a:spcPts val="0"/>
              </a:spcBef>
              <a:buNone/>
            </a:pPr>
            <a:endParaRPr lang="en-US" sz="8800" dirty="0">
              <a:solidFill>
                <a:schemeClr val="tx1"/>
              </a:solidFill>
            </a:endParaRPr>
          </a:p>
          <a:p>
            <a:pPr marL="0" indent="0">
              <a:lnSpc>
                <a:spcPct val="120000"/>
              </a:lnSpc>
              <a:spcBef>
                <a:spcPts val="0"/>
              </a:spcBef>
              <a:buNone/>
            </a:pPr>
            <a:r>
              <a:rPr lang="en-US" sz="8800" b="1" dirty="0">
                <a:solidFill>
                  <a:schemeClr val="tx1"/>
                </a:solidFill>
              </a:rPr>
              <a:t>5. Career pathways development</a:t>
            </a:r>
          </a:p>
          <a:p>
            <a:pPr marL="0" indent="0">
              <a:lnSpc>
                <a:spcPct val="120000"/>
              </a:lnSpc>
              <a:spcBef>
                <a:spcPts val="0"/>
              </a:spcBef>
              <a:buNone/>
            </a:pPr>
            <a:r>
              <a:rPr lang="en-US" sz="8800" dirty="0">
                <a:solidFill>
                  <a:schemeClr val="tx1"/>
                </a:solidFill>
              </a:rPr>
              <a:t>Lead efforts in the local area to develop and implement career pathways.</a:t>
            </a:r>
          </a:p>
          <a:p>
            <a:pPr marL="0" indent="0">
              <a:lnSpc>
                <a:spcPct val="120000"/>
              </a:lnSpc>
              <a:spcBef>
                <a:spcPts val="0"/>
              </a:spcBef>
              <a:buNone/>
            </a:pPr>
            <a:endParaRPr lang="en-US" sz="8800" b="1" dirty="0">
              <a:solidFill>
                <a:schemeClr val="tx1"/>
              </a:solidFill>
            </a:endParaRPr>
          </a:p>
          <a:p>
            <a:pPr marL="0" indent="0">
              <a:lnSpc>
                <a:spcPct val="120000"/>
              </a:lnSpc>
              <a:spcBef>
                <a:spcPts val="0"/>
              </a:spcBef>
              <a:buNone/>
            </a:pPr>
            <a:r>
              <a:rPr lang="en-US" sz="8800" b="1" dirty="0">
                <a:solidFill>
                  <a:schemeClr val="tx1"/>
                </a:solidFill>
              </a:rPr>
              <a:t>6. Proven and promising practices</a:t>
            </a:r>
          </a:p>
          <a:p>
            <a:pPr marL="0" indent="0">
              <a:lnSpc>
                <a:spcPct val="120000"/>
              </a:lnSpc>
              <a:spcBef>
                <a:spcPts val="0"/>
              </a:spcBef>
              <a:buNone/>
            </a:pPr>
            <a:r>
              <a:rPr lang="en-US" sz="8800" dirty="0">
                <a:solidFill>
                  <a:schemeClr val="tx1"/>
                </a:solidFill>
              </a:rPr>
              <a:t>Lead efforts in the local area to identify and promote proven and promising strategies and initiative and identify and disseminate information on proven and promising practices carried out in other local areas.</a:t>
            </a:r>
          </a:p>
          <a:p>
            <a:pPr marL="0" indent="0">
              <a:lnSpc>
                <a:spcPct val="120000"/>
              </a:lnSpc>
              <a:spcBef>
                <a:spcPts val="0"/>
              </a:spcBef>
              <a:buNone/>
            </a:pPr>
            <a:endParaRPr lang="en-US" sz="8800" b="1" dirty="0">
              <a:solidFill>
                <a:schemeClr val="tx1"/>
              </a:solidFill>
            </a:endParaRPr>
          </a:p>
          <a:p>
            <a:pPr marL="0" indent="0">
              <a:lnSpc>
                <a:spcPct val="120000"/>
              </a:lnSpc>
              <a:spcBef>
                <a:spcPts val="0"/>
              </a:spcBef>
              <a:buNone/>
            </a:pPr>
            <a:endParaRPr lang="en-US" sz="3500" b="1" dirty="0">
              <a:solidFill>
                <a:schemeClr val="tx1"/>
              </a:solidFill>
            </a:endParaRPr>
          </a:p>
        </p:txBody>
      </p:sp>
    </p:spTree>
    <p:extLst>
      <p:ext uri="{BB962C8B-B14F-4D97-AF65-F5344CB8AC3E}">
        <p14:creationId xmlns:p14="http://schemas.microsoft.com/office/powerpoint/2010/main" val="416342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5025" y="0"/>
            <a:ext cx="9544050" cy="1325563"/>
          </a:xfrm>
          <a:ln>
            <a:solidFill>
              <a:schemeClr val="accent1"/>
            </a:solidFill>
          </a:ln>
        </p:spPr>
        <p:txBody>
          <a:bodyPr/>
          <a:lstStyle/>
          <a:p>
            <a:r>
              <a:rPr lang="en-US" b="1" dirty="0"/>
              <a:t>Duties of the Hennepin – Carver Workforce Development Board</a:t>
            </a:r>
          </a:p>
        </p:txBody>
      </p:sp>
      <p:sp>
        <p:nvSpPr>
          <p:cNvPr id="5" name="Content Placeholder 4"/>
          <p:cNvSpPr>
            <a:spLocks noGrp="1"/>
          </p:cNvSpPr>
          <p:nvPr>
            <p:ph idx="1"/>
          </p:nvPr>
        </p:nvSpPr>
        <p:spPr>
          <a:xfrm>
            <a:off x="2105025" y="1400176"/>
            <a:ext cx="10086974" cy="4857750"/>
          </a:xfrm>
        </p:spPr>
        <p:txBody>
          <a:bodyPr>
            <a:noAutofit/>
          </a:bodyPr>
          <a:lstStyle/>
          <a:p>
            <a:pPr marL="0" indent="0">
              <a:lnSpc>
                <a:spcPct val="120000"/>
              </a:lnSpc>
              <a:spcBef>
                <a:spcPts val="0"/>
              </a:spcBef>
              <a:buNone/>
            </a:pPr>
            <a:r>
              <a:rPr lang="en-US" sz="1800" b="1" dirty="0">
                <a:solidFill>
                  <a:schemeClr val="tx1"/>
                </a:solidFill>
              </a:rPr>
              <a:t>7. Technology</a:t>
            </a:r>
          </a:p>
          <a:p>
            <a:pPr marL="0" indent="0">
              <a:lnSpc>
                <a:spcPct val="120000"/>
              </a:lnSpc>
              <a:spcBef>
                <a:spcPts val="0"/>
              </a:spcBef>
              <a:buNone/>
            </a:pPr>
            <a:r>
              <a:rPr lang="en-US" sz="1800" dirty="0">
                <a:solidFill>
                  <a:schemeClr val="tx1"/>
                </a:solidFill>
              </a:rPr>
              <a:t>Develop strategies for using technology to maximize the accessibility and effectiveness of the local workforce development system for employers, and workers and jobseekers.</a:t>
            </a:r>
          </a:p>
          <a:p>
            <a:pPr marL="0" indent="0">
              <a:lnSpc>
                <a:spcPct val="120000"/>
              </a:lnSpc>
              <a:spcBef>
                <a:spcPts val="0"/>
              </a:spcBef>
              <a:buNone/>
            </a:pPr>
            <a:endParaRPr lang="en-US" sz="1800" dirty="0">
              <a:solidFill>
                <a:schemeClr val="tx1"/>
              </a:solidFill>
            </a:endParaRPr>
          </a:p>
          <a:p>
            <a:pPr marL="0" indent="0">
              <a:lnSpc>
                <a:spcPct val="120000"/>
              </a:lnSpc>
              <a:spcBef>
                <a:spcPts val="0"/>
              </a:spcBef>
              <a:buNone/>
            </a:pPr>
            <a:r>
              <a:rPr lang="en-US" sz="1800" b="1" dirty="0">
                <a:solidFill>
                  <a:schemeClr val="tx1"/>
                </a:solidFill>
              </a:rPr>
              <a:t>8. Youth workforce investment activities</a:t>
            </a:r>
          </a:p>
          <a:p>
            <a:pPr marL="0" indent="0">
              <a:lnSpc>
                <a:spcPct val="120000"/>
              </a:lnSpc>
              <a:spcBef>
                <a:spcPts val="0"/>
              </a:spcBef>
              <a:buNone/>
            </a:pPr>
            <a:r>
              <a:rPr lang="en-US" sz="1800" dirty="0">
                <a:solidFill>
                  <a:schemeClr val="tx1"/>
                </a:solidFill>
              </a:rPr>
              <a:t>Develop youth services within the area; and ensure the appropriate use, management, and investment of funds to maximize performance outcomes.</a:t>
            </a:r>
          </a:p>
          <a:p>
            <a:pPr marL="0" indent="0">
              <a:lnSpc>
                <a:spcPct val="120000"/>
              </a:lnSpc>
              <a:spcBef>
                <a:spcPts val="0"/>
              </a:spcBef>
              <a:buNone/>
            </a:pPr>
            <a:endParaRPr lang="en-US" sz="1800" dirty="0">
              <a:solidFill>
                <a:schemeClr val="tx1"/>
              </a:solidFill>
            </a:endParaRPr>
          </a:p>
          <a:p>
            <a:pPr marL="0" indent="0">
              <a:lnSpc>
                <a:spcPct val="120000"/>
              </a:lnSpc>
              <a:spcBef>
                <a:spcPts val="0"/>
              </a:spcBef>
              <a:buNone/>
            </a:pPr>
            <a:r>
              <a:rPr lang="en-US" sz="1800" b="1" dirty="0">
                <a:solidFill>
                  <a:schemeClr val="tx1"/>
                </a:solidFill>
              </a:rPr>
              <a:t>9. Negotiation of local performance accountability measures	</a:t>
            </a:r>
          </a:p>
          <a:p>
            <a:pPr marL="0" indent="0">
              <a:lnSpc>
                <a:spcPct val="120000"/>
              </a:lnSpc>
              <a:spcBef>
                <a:spcPts val="0"/>
              </a:spcBef>
              <a:buNone/>
            </a:pPr>
            <a:r>
              <a:rPr lang="en-US" sz="1800" dirty="0">
                <a:solidFill>
                  <a:schemeClr val="tx1"/>
                </a:solidFill>
              </a:rPr>
              <a:t>Negotiate and reach agreement on local performance accountability measures.</a:t>
            </a:r>
            <a:br>
              <a:rPr lang="en-US" sz="1800" dirty="0">
                <a:solidFill>
                  <a:schemeClr val="tx1"/>
                </a:solidFill>
              </a:rPr>
            </a:br>
            <a:endParaRPr lang="en-US" sz="1800" dirty="0">
              <a:solidFill>
                <a:schemeClr val="tx1"/>
              </a:solidFill>
            </a:endParaRPr>
          </a:p>
          <a:p>
            <a:pPr marL="0" indent="0">
              <a:lnSpc>
                <a:spcPct val="120000"/>
              </a:lnSpc>
              <a:spcBef>
                <a:spcPts val="0"/>
              </a:spcBef>
              <a:buNone/>
            </a:pPr>
            <a:r>
              <a:rPr lang="en-US" sz="1800" b="1" dirty="0">
                <a:solidFill>
                  <a:schemeClr val="tx1"/>
                </a:solidFill>
              </a:rPr>
              <a:t>10. Selection of operators and providers </a:t>
            </a:r>
          </a:p>
          <a:p>
            <a:pPr marL="0" indent="0">
              <a:lnSpc>
                <a:spcPct val="120000"/>
              </a:lnSpc>
              <a:spcBef>
                <a:spcPts val="0"/>
              </a:spcBef>
              <a:buNone/>
            </a:pPr>
            <a:r>
              <a:rPr lang="en-US" sz="1800" dirty="0">
                <a:solidFill>
                  <a:schemeClr val="tx1"/>
                </a:solidFill>
              </a:rPr>
              <a:t>Selection of One-stop operators; selection of youth providers, identification of eligible providers of training services and consumer choice requirements.</a:t>
            </a:r>
          </a:p>
        </p:txBody>
      </p:sp>
    </p:spTree>
    <p:extLst>
      <p:ext uri="{BB962C8B-B14F-4D97-AF65-F5344CB8AC3E}">
        <p14:creationId xmlns:p14="http://schemas.microsoft.com/office/powerpoint/2010/main" val="332721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C596B8-1E58-4E98-B99C-D60CA46C76D2}"/>
              </a:ext>
            </a:extLst>
          </p:cNvPr>
          <p:cNvSpPr>
            <a:spLocks noGrp="1"/>
          </p:cNvSpPr>
          <p:nvPr>
            <p:ph type="title"/>
          </p:nvPr>
        </p:nvSpPr>
        <p:spPr/>
        <p:txBody>
          <a:bodyPr/>
          <a:lstStyle/>
          <a:p>
            <a:r>
              <a:rPr lang="en-US" b="1" dirty="0"/>
              <a:t>Duties of the Hennepin – Carver Workforce Development Board</a:t>
            </a:r>
            <a:endParaRPr lang="en-US" dirty="0"/>
          </a:p>
        </p:txBody>
      </p:sp>
      <p:sp>
        <p:nvSpPr>
          <p:cNvPr id="6" name="Rectangle 5">
            <a:extLst>
              <a:ext uri="{FF2B5EF4-FFF2-40B4-BE49-F238E27FC236}">
                <a16:creationId xmlns:a16="http://schemas.microsoft.com/office/drawing/2014/main" id="{0A9F2B4D-7E04-4EDE-9748-ECFE584CF97B}"/>
              </a:ext>
            </a:extLst>
          </p:cNvPr>
          <p:cNvSpPr/>
          <p:nvPr/>
        </p:nvSpPr>
        <p:spPr>
          <a:xfrm>
            <a:off x="2419349" y="1997839"/>
            <a:ext cx="8934450" cy="4154984"/>
          </a:xfrm>
          <a:prstGeom prst="rect">
            <a:avLst/>
          </a:prstGeom>
        </p:spPr>
        <p:txBody>
          <a:bodyPr wrap="square">
            <a:spAutoFit/>
          </a:bodyPr>
          <a:lstStyle/>
          <a:p>
            <a:r>
              <a:rPr lang="en-US" sz="2200" b="1" dirty="0">
                <a:latin typeface="Segoe UI" panose="020B0502040204020203" pitchFamily="34" charset="0"/>
                <a:cs typeface="Segoe UI" panose="020B0502040204020203" pitchFamily="34" charset="0"/>
              </a:rPr>
              <a:t>11. Coordination with education providers </a:t>
            </a:r>
          </a:p>
          <a:p>
            <a:r>
              <a:rPr lang="en-US" sz="2200" dirty="0">
                <a:latin typeface="Segoe UI" panose="020B0502040204020203" pitchFamily="34" charset="0"/>
                <a:cs typeface="Segoe UI" panose="020B0502040204020203" pitchFamily="34" charset="0"/>
              </a:rPr>
              <a:t>Coordinate activities with education and training providers in the local area.</a:t>
            </a:r>
          </a:p>
          <a:p>
            <a:endParaRPr lang="en-US" sz="2200" dirty="0">
              <a:latin typeface="Segoe UI" panose="020B0502040204020203" pitchFamily="34" charset="0"/>
              <a:cs typeface="Segoe UI" panose="020B0502040204020203" pitchFamily="34" charset="0"/>
            </a:endParaRPr>
          </a:p>
          <a:p>
            <a:r>
              <a:rPr lang="en-US" sz="2200" b="1" dirty="0">
                <a:latin typeface="Segoe UI" panose="020B0502040204020203" pitchFamily="34" charset="0"/>
                <a:cs typeface="Segoe UI" panose="020B0502040204020203" pitchFamily="34" charset="0"/>
              </a:rPr>
              <a:t>12. Budget and administration </a:t>
            </a:r>
          </a:p>
          <a:p>
            <a:r>
              <a:rPr lang="en-US" sz="2200" dirty="0">
                <a:latin typeface="Segoe UI" panose="020B0502040204020203" pitchFamily="34" charset="0"/>
                <a:cs typeface="Segoe UI" panose="020B0502040204020203" pitchFamily="34" charset="0"/>
              </a:rPr>
              <a:t>Develop a budget for the activities of the local board, consistent with the local plan and the duties under this section, subject to the approval of the chief elected official. The chief elected official shall serve as grant recipient and shall be liable for any misuse of grant funds.</a:t>
            </a:r>
          </a:p>
          <a:p>
            <a:endParaRPr lang="en-US" sz="2200" dirty="0">
              <a:latin typeface="Segoe UI" panose="020B0502040204020203" pitchFamily="34" charset="0"/>
              <a:cs typeface="Segoe UI" panose="020B0502040204020203" pitchFamily="34" charset="0"/>
            </a:endParaRPr>
          </a:p>
          <a:p>
            <a:r>
              <a:rPr lang="en-US" sz="2200" b="1" dirty="0">
                <a:latin typeface="Segoe UI" panose="020B0502040204020203" pitchFamily="34" charset="0"/>
                <a:cs typeface="Segoe UI" panose="020B0502040204020203" pitchFamily="34" charset="0"/>
              </a:rPr>
              <a:t>13. Accessibility for individuals with disabilities </a:t>
            </a:r>
          </a:p>
          <a:p>
            <a:r>
              <a:rPr lang="en-US" sz="2200" dirty="0">
                <a:latin typeface="Segoe UI" panose="020B0502040204020203" pitchFamily="34" charset="0"/>
                <a:cs typeface="Segoe UI" panose="020B0502040204020203" pitchFamily="34" charset="0"/>
              </a:rPr>
              <a:t>Annually assess the physical and programmatic accessibility.</a:t>
            </a:r>
          </a:p>
        </p:txBody>
      </p:sp>
    </p:spTree>
    <p:extLst>
      <p:ext uri="{BB962C8B-B14F-4D97-AF65-F5344CB8AC3E}">
        <p14:creationId xmlns:p14="http://schemas.microsoft.com/office/powerpoint/2010/main" val="266649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t>Workforce Development </a:t>
            </a:r>
          </a:p>
          <a:p>
            <a:r>
              <a:rPr lang="en-US" b="1" dirty="0"/>
              <a:t>Program Overview</a:t>
            </a:r>
          </a:p>
        </p:txBody>
      </p:sp>
      <p:sp>
        <p:nvSpPr>
          <p:cNvPr id="3" name="Text Placeholder 2"/>
          <p:cNvSpPr>
            <a:spLocks noGrp="1"/>
          </p:cNvSpPr>
          <p:nvPr>
            <p:ph type="body" sz="quarter" idx="11"/>
          </p:nvPr>
        </p:nvSpPr>
        <p:spPr/>
        <p:txBody>
          <a:bodyPr>
            <a:normAutofit/>
          </a:bodyPr>
          <a:lstStyle/>
          <a:p>
            <a:r>
              <a:rPr lang="en-US" dirty="0"/>
              <a:t>Services Provided Through Workforce Innovation and Opportunity Act (Federal) and State Funding</a:t>
            </a:r>
          </a:p>
        </p:txBody>
      </p:sp>
      <p:pic>
        <p:nvPicPr>
          <p:cNvPr id="4" name="Picture 3">
            <a:extLst>
              <a:ext uri="{FF2B5EF4-FFF2-40B4-BE49-F238E27FC236}">
                <a16:creationId xmlns:a16="http://schemas.microsoft.com/office/drawing/2014/main" id="{F6D269EA-A820-4D86-833A-0C23B9E543C9}"/>
              </a:ext>
            </a:extLst>
          </p:cNvPr>
          <p:cNvPicPr>
            <a:picLocks noChangeAspect="1"/>
          </p:cNvPicPr>
          <p:nvPr/>
        </p:nvPicPr>
        <p:blipFill>
          <a:blip r:embed="rId2"/>
          <a:stretch>
            <a:fillRect/>
          </a:stretch>
        </p:blipFill>
        <p:spPr>
          <a:xfrm>
            <a:off x="151002" y="125835"/>
            <a:ext cx="5276675" cy="1291904"/>
          </a:xfrm>
          <a:prstGeom prst="rect">
            <a:avLst/>
          </a:prstGeom>
        </p:spPr>
      </p:pic>
    </p:spTree>
    <p:extLst>
      <p:ext uri="{BB962C8B-B14F-4D97-AF65-F5344CB8AC3E}">
        <p14:creationId xmlns:p14="http://schemas.microsoft.com/office/powerpoint/2010/main" val="177470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1A0E9F-F9C7-402B-951A-4BDDBA59EF69}"/>
              </a:ext>
            </a:extLst>
          </p:cNvPr>
          <p:cNvSpPr>
            <a:spLocks noGrp="1"/>
          </p:cNvSpPr>
          <p:nvPr>
            <p:ph type="title"/>
          </p:nvPr>
        </p:nvSpPr>
        <p:spPr/>
        <p:txBody>
          <a:bodyPr/>
          <a:lstStyle/>
          <a:p>
            <a:r>
              <a:rPr lang="en-US" dirty="0"/>
              <a:t>Welcome and Introductions</a:t>
            </a:r>
          </a:p>
        </p:txBody>
      </p:sp>
      <p:pic>
        <p:nvPicPr>
          <p:cNvPr id="1026" name="Picture 2" descr="Introductions &amp; Welcome! - Pulmonary Fibrosis News Forums">
            <a:extLst>
              <a:ext uri="{FF2B5EF4-FFF2-40B4-BE49-F238E27FC236}">
                <a16:creationId xmlns:a16="http://schemas.microsoft.com/office/drawing/2014/main" id="{266D7C04-1E2F-4E15-98F3-83973D8973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2477" y="2152385"/>
            <a:ext cx="6420803" cy="285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81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
            <a:ext cx="9782174" cy="1690688"/>
          </a:xfrm>
        </p:spPr>
        <p:txBody>
          <a:bodyPr/>
          <a:lstStyle/>
          <a:p>
            <a:r>
              <a:rPr lang="en-US" b="1" dirty="0"/>
              <a:t>Board</a:t>
            </a:r>
          </a:p>
        </p:txBody>
      </p:sp>
      <p:sp>
        <p:nvSpPr>
          <p:cNvPr id="3" name="Content Placeholder 2">
            <a:extLst>
              <a:ext uri="{FF2B5EF4-FFF2-40B4-BE49-F238E27FC236}">
                <a16:creationId xmlns:a16="http://schemas.microsoft.com/office/drawing/2014/main" id="{01523364-D0D5-4B21-8A94-70174D76C02B}"/>
              </a:ext>
            </a:extLst>
          </p:cNvPr>
          <p:cNvSpPr>
            <a:spLocks noGrp="1"/>
          </p:cNvSpPr>
          <p:nvPr>
            <p:ph idx="1"/>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445590880"/>
              </p:ext>
            </p:extLst>
          </p:nvPr>
        </p:nvGraphicFramePr>
        <p:xfrm>
          <a:off x="2133599" y="1304925"/>
          <a:ext cx="9858375" cy="53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2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8" y="142875"/>
            <a:ext cx="9201151" cy="1325563"/>
          </a:xfrm>
        </p:spPr>
        <p:txBody>
          <a:bodyPr>
            <a:normAutofit/>
          </a:bodyPr>
          <a:lstStyle/>
          <a:p>
            <a:r>
              <a:rPr lang="en-US" b="1" dirty="0"/>
              <a:t>WIOA Dislocated Worker &amp; Minnesota Dislocated Worker Programs</a:t>
            </a:r>
          </a:p>
        </p:txBody>
      </p:sp>
      <p:sp>
        <p:nvSpPr>
          <p:cNvPr id="3" name="Content Placeholder 2">
            <a:extLst>
              <a:ext uri="{FF2B5EF4-FFF2-40B4-BE49-F238E27FC236}">
                <a16:creationId xmlns:a16="http://schemas.microsoft.com/office/drawing/2014/main" id="{B80863DE-511D-4C8C-A916-C9473507AF26}"/>
              </a:ext>
            </a:extLst>
          </p:cNvPr>
          <p:cNvSpPr>
            <a:spLocks noGrp="1"/>
          </p:cNvSpPr>
          <p:nvPr>
            <p:ph idx="1"/>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2853940989"/>
              </p:ext>
            </p:extLst>
          </p:nvPr>
        </p:nvGraphicFramePr>
        <p:xfrm>
          <a:off x="2152648" y="1686719"/>
          <a:ext cx="9801226" cy="462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221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WIOA Adult</a:t>
            </a:r>
          </a:p>
        </p:txBody>
      </p:sp>
      <p:sp>
        <p:nvSpPr>
          <p:cNvPr id="4" name="Content Placeholder 3">
            <a:extLst>
              <a:ext uri="{FF2B5EF4-FFF2-40B4-BE49-F238E27FC236}">
                <a16:creationId xmlns:a16="http://schemas.microsoft.com/office/drawing/2014/main" id="{D96AFA5D-EC7E-47F3-8D7D-FD8B43E45C99}"/>
              </a:ext>
            </a:extLst>
          </p:cNvPr>
          <p:cNvSpPr>
            <a:spLocks noGrp="1"/>
          </p:cNvSpPr>
          <p:nvPr>
            <p:ph idx="1"/>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040026154"/>
              </p:ext>
            </p:extLst>
          </p:nvPr>
        </p:nvGraphicFramePr>
        <p:xfrm>
          <a:off x="2191827" y="1662906"/>
          <a:ext cx="9676324" cy="467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841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WIOA Youth</a:t>
            </a:r>
          </a:p>
        </p:txBody>
      </p:sp>
      <p:sp>
        <p:nvSpPr>
          <p:cNvPr id="3" name="Content Placeholder 2">
            <a:extLst>
              <a:ext uri="{FF2B5EF4-FFF2-40B4-BE49-F238E27FC236}">
                <a16:creationId xmlns:a16="http://schemas.microsoft.com/office/drawing/2014/main" id="{F8B915AB-BC65-476B-AADC-BBFD2F543F21}"/>
              </a:ext>
            </a:extLst>
          </p:cNvPr>
          <p:cNvSpPr>
            <a:spLocks noGrp="1"/>
          </p:cNvSpPr>
          <p:nvPr>
            <p:ph idx="1"/>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750413631"/>
              </p:ext>
            </p:extLst>
          </p:nvPr>
        </p:nvGraphicFramePr>
        <p:xfrm>
          <a:off x="2172777" y="1555189"/>
          <a:ext cx="9619174" cy="4937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28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75" y="236536"/>
            <a:ext cx="8934450" cy="1325563"/>
          </a:xfrm>
        </p:spPr>
        <p:txBody>
          <a:bodyPr/>
          <a:lstStyle/>
          <a:p>
            <a:r>
              <a:rPr lang="en-US" b="1" dirty="0"/>
              <a:t>Minnesota Youth Program (MYP)</a:t>
            </a:r>
          </a:p>
        </p:txBody>
      </p:sp>
      <p:graphicFrame>
        <p:nvGraphicFramePr>
          <p:cNvPr id="5" name="Diagram 4"/>
          <p:cNvGraphicFramePr/>
          <p:nvPr>
            <p:extLst>
              <p:ext uri="{D42A27DB-BD31-4B8C-83A1-F6EECF244321}">
                <p14:modId xmlns:p14="http://schemas.microsoft.com/office/powerpoint/2010/main" val="1464167102"/>
              </p:ext>
            </p:extLst>
          </p:nvPr>
        </p:nvGraphicFramePr>
        <p:xfrm>
          <a:off x="2106103" y="1562099"/>
          <a:ext cx="9704898" cy="4838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0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id:image001.jpg@01D3EB71.602C8AC0"/>
          <p:cNvPicPr>
            <a:picLocks noGrp="1"/>
          </p:cNvPicPr>
          <p:nvPr>
            <p:ph idx="1"/>
          </p:nvPr>
        </p:nvPicPr>
        <p:blipFill rotWithShape="1">
          <a:blip r:embed="rId3" r:link="rId4">
            <a:extLst>
              <a:ext uri="{28A0092B-C50C-407E-A947-70E740481C1C}">
                <a14:useLocalDpi xmlns:a14="http://schemas.microsoft.com/office/drawing/2010/main" val="0"/>
              </a:ext>
            </a:extLst>
          </a:blip>
          <a:stretch>
            <a:fillRect/>
          </a:stretch>
        </p:blipFill>
        <p:spPr bwMode="auto">
          <a:xfrm>
            <a:off x="2825114" y="1114425"/>
            <a:ext cx="8934450" cy="5614988"/>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2109787" y="0"/>
            <a:ext cx="8934450" cy="1325563"/>
          </a:xfrm>
        </p:spPr>
        <p:txBody>
          <a:bodyPr/>
          <a:lstStyle/>
          <a:p>
            <a:r>
              <a:rPr lang="en-US" b="1" dirty="0"/>
              <a:t>WIOA Common Measures</a:t>
            </a:r>
          </a:p>
        </p:txBody>
      </p:sp>
    </p:spTree>
    <p:extLst>
      <p:ext uri="{BB962C8B-B14F-4D97-AF65-F5344CB8AC3E}">
        <p14:creationId xmlns:p14="http://schemas.microsoft.com/office/powerpoint/2010/main" val="2542962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31A07-6A8D-42AE-B816-B63292D0D52E}"/>
              </a:ext>
            </a:extLst>
          </p:cNvPr>
          <p:cNvSpPr>
            <a:spLocks noGrp="1"/>
          </p:cNvSpPr>
          <p:nvPr>
            <p:ph type="title"/>
          </p:nvPr>
        </p:nvSpPr>
        <p:spPr>
          <a:xfrm>
            <a:off x="2072640" y="0"/>
            <a:ext cx="9281160" cy="1325563"/>
          </a:xfrm>
        </p:spPr>
        <p:txBody>
          <a:bodyPr/>
          <a:lstStyle/>
          <a:p>
            <a:r>
              <a:rPr lang="en-US" dirty="0"/>
              <a:t>Funding</a:t>
            </a:r>
          </a:p>
        </p:txBody>
      </p:sp>
      <p:pic>
        <p:nvPicPr>
          <p:cNvPr id="6" name="Content Placeholder 5">
            <a:extLst>
              <a:ext uri="{FF2B5EF4-FFF2-40B4-BE49-F238E27FC236}">
                <a16:creationId xmlns:a16="http://schemas.microsoft.com/office/drawing/2014/main" id="{0903F8E8-F900-4FC4-A1AF-2BE70220AA75}"/>
              </a:ext>
            </a:extLst>
          </p:cNvPr>
          <p:cNvPicPr>
            <a:picLocks noGrp="1" noChangeAspect="1"/>
          </p:cNvPicPr>
          <p:nvPr>
            <p:ph idx="1"/>
          </p:nvPr>
        </p:nvPicPr>
        <p:blipFill>
          <a:blip r:embed="rId2"/>
          <a:stretch>
            <a:fillRect/>
          </a:stretch>
        </p:blipFill>
        <p:spPr>
          <a:xfrm>
            <a:off x="3829212" y="1609725"/>
            <a:ext cx="6979148" cy="5095590"/>
          </a:xfrm>
          <a:prstGeom prst="rect">
            <a:avLst/>
          </a:prstGeom>
        </p:spPr>
      </p:pic>
    </p:spTree>
    <p:extLst>
      <p:ext uri="{BB962C8B-B14F-4D97-AF65-F5344CB8AC3E}">
        <p14:creationId xmlns:p14="http://schemas.microsoft.com/office/powerpoint/2010/main" val="1450651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3833-3A01-4AFE-B606-1BA7FC67D791}"/>
              </a:ext>
            </a:extLst>
          </p:cNvPr>
          <p:cNvSpPr>
            <a:spLocks noGrp="1"/>
          </p:cNvSpPr>
          <p:nvPr>
            <p:ph type="title"/>
          </p:nvPr>
        </p:nvSpPr>
        <p:spPr>
          <a:xfrm>
            <a:off x="2419350" y="365126"/>
            <a:ext cx="8686800" cy="615950"/>
          </a:xfrm>
        </p:spPr>
        <p:txBody>
          <a:bodyPr>
            <a:normAutofit fontScale="90000"/>
          </a:bodyPr>
          <a:lstStyle/>
          <a:p>
            <a:r>
              <a:rPr lang="en-US" b="1" dirty="0"/>
              <a:t>Workforce Board Staff</a:t>
            </a:r>
          </a:p>
        </p:txBody>
      </p:sp>
      <p:sp>
        <p:nvSpPr>
          <p:cNvPr id="3" name="Content Placeholder 2">
            <a:extLst>
              <a:ext uri="{FF2B5EF4-FFF2-40B4-BE49-F238E27FC236}">
                <a16:creationId xmlns:a16="http://schemas.microsoft.com/office/drawing/2014/main" id="{58664A7C-A3E0-4B62-921E-A0183CACE4E2}"/>
              </a:ext>
            </a:extLst>
          </p:cNvPr>
          <p:cNvSpPr>
            <a:spLocks noGrp="1"/>
          </p:cNvSpPr>
          <p:nvPr>
            <p:ph idx="1"/>
          </p:nvPr>
        </p:nvSpPr>
        <p:spPr>
          <a:xfrm>
            <a:off x="2038351" y="1066800"/>
            <a:ext cx="10020300" cy="5791199"/>
          </a:xfrm>
        </p:spPr>
        <p:txBody>
          <a:bodyPr>
            <a:normAutofit fontScale="32500" lnSpcReduction="20000"/>
          </a:bodyPr>
          <a:lstStyle/>
          <a:p>
            <a:pPr lvl="0"/>
            <a:r>
              <a:rPr lang="en-US" sz="5000" dirty="0"/>
              <a:t>Anne Kilzer- Director of the Hennepin-Carver Workforce Board and Manager of Workforce Services (Federal and State funded Adult, Dislocated Worker, and Youth Programs)  </a:t>
            </a:r>
            <a:r>
              <a:rPr lang="en-US" sz="5000" u="sng" dirty="0">
                <a:hlinkClick r:id="rId2"/>
              </a:rPr>
              <a:t>anne.kilzer@hennepin.us</a:t>
            </a:r>
            <a:endParaRPr lang="en-US" sz="5000" u="sng" dirty="0"/>
          </a:p>
          <a:p>
            <a:pPr marL="0" lvl="0" indent="0">
              <a:buNone/>
            </a:pPr>
            <a:endParaRPr lang="en-US" sz="5000" dirty="0"/>
          </a:p>
          <a:p>
            <a:pPr lvl="0"/>
            <a:r>
              <a:rPr lang="en-US" sz="5000" dirty="0"/>
              <a:t>Todd Austin- Senior Policy Analyst; policy/strategic work of the Hennepin-Carver Workforce Development Board and oversees Hennepin-Carver Youth Programs. </a:t>
            </a:r>
            <a:r>
              <a:rPr lang="en-US" sz="5000" u="sng" dirty="0">
                <a:hlinkClick r:id="rId3"/>
              </a:rPr>
              <a:t>todd.austin@hennepin.us</a:t>
            </a:r>
            <a:endParaRPr lang="en-US" sz="5000" u="sng" dirty="0"/>
          </a:p>
          <a:p>
            <a:pPr marL="0" lvl="0" indent="0">
              <a:buNone/>
            </a:pPr>
            <a:endParaRPr lang="en-US" sz="5000" dirty="0"/>
          </a:p>
          <a:p>
            <a:pPr lvl="0"/>
            <a:r>
              <a:rPr lang="en-US" sz="5000" dirty="0"/>
              <a:t>Anna Mullikin- Workforce Services Specialist; policy development and oversees the Hennepin-Carver Adult and Dislocated Worker Programs. </a:t>
            </a:r>
            <a:r>
              <a:rPr lang="en-US" sz="5000" u="sng" dirty="0">
                <a:hlinkClick r:id="rId4"/>
              </a:rPr>
              <a:t>anna.mullikin@hennepin.us</a:t>
            </a:r>
            <a:endParaRPr lang="en-US" sz="5000" u="sng" dirty="0"/>
          </a:p>
          <a:p>
            <a:pPr marL="0" lvl="0" indent="0">
              <a:buNone/>
            </a:pPr>
            <a:endParaRPr lang="en-US" sz="5000" dirty="0"/>
          </a:p>
          <a:p>
            <a:pPr lvl="0"/>
            <a:r>
              <a:rPr lang="en-US" sz="5000" dirty="0"/>
              <a:t>Meykal Ahmed- Workforce Development Specialist; virtual job fairs, employer engagement activities. </a:t>
            </a:r>
            <a:r>
              <a:rPr lang="en-US" sz="5000" u="sng" dirty="0">
                <a:hlinkClick r:id="rId5"/>
              </a:rPr>
              <a:t>meykal.ahmed@hennepin.us</a:t>
            </a:r>
            <a:endParaRPr lang="en-US" sz="5000" u="sng" dirty="0"/>
          </a:p>
          <a:p>
            <a:pPr marL="0" lvl="0" indent="0">
              <a:buNone/>
            </a:pPr>
            <a:endParaRPr lang="en-US" sz="5000" dirty="0"/>
          </a:p>
          <a:p>
            <a:pPr lvl="0"/>
            <a:r>
              <a:rPr lang="en-US" sz="5000" dirty="0"/>
              <a:t>Kate Probert – Department Manager, Carver County. Directs Income Support, Public Assistance Programs, Workforce Development, CareerForce Programs for Carver County. </a:t>
            </a:r>
            <a:r>
              <a:rPr lang="en-US" sz="5000" u="sng" dirty="0">
                <a:hlinkClick r:id="rId6"/>
              </a:rPr>
              <a:t>kprobert@co.carver.mn.us</a:t>
            </a:r>
            <a:endParaRPr lang="en-US" sz="5000" u="sng" dirty="0"/>
          </a:p>
          <a:p>
            <a:pPr marL="0" lvl="0" indent="0">
              <a:buNone/>
            </a:pPr>
            <a:endParaRPr lang="en-US" sz="5000" dirty="0"/>
          </a:p>
          <a:p>
            <a:pPr lvl="0"/>
            <a:r>
              <a:rPr lang="en-US" sz="5000" dirty="0"/>
              <a:t>Nola Speiser- Workforce Development Director, Hennepin County. Directs Employment and Training Services for Hennepin County and supervises Hennepin-Carver Workforce Development Board staff. </a:t>
            </a:r>
            <a:r>
              <a:rPr lang="en-US" sz="5000" u="sng" dirty="0">
                <a:hlinkClick r:id="rId7"/>
              </a:rPr>
              <a:t>nola.speiser@hennepin.us</a:t>
            </a:r>
            <a:endParaRPr lang="en-US" sz="5000" u="sng" dirty="0"/>
          </a:p>
          <a:p>
            <a:pPr marL="0" lvl="0" indent="0">
              <a:buNone/>
            </a:pPr>
            <a:endParaRPr lang="en-US" sz="5000" dirty="0"/>
          </a:p>
          <a:p>
            <a:pPr lvl="0"/>
            <a:r>
              <a:rPr lang="en-US" sz="5000" dirty="0"/>
              <a:t>Seth Goin- Workforce Development Specialist. Keeps the team organized, provides logistic and technical support. </a:t>
            </a:r>
            <a:r>
              <a:rPr lang="en-US" sz="5000" u="sng" dirty="0">
                <a:hlinkClick r:id="rId8"/>
              </a:rPr>
              <a:t>seth.goin@hennepin.us</a:t>
            </a:r>
            <a:endParaRPr lang="en-US" sz="5000" dirty="0"/>
          </a:p>
          <a:p>
            <a:endParaRPr lang="en-US" dirty="0"/>
          </a:p>
        </p:txBody>
      </p:sp>
    </p:spTree>
    <p:extLst>
      <p:ext uri="{BB962C8B-B14F-4D97-AF65-F5344CB8AC3E}">
        <p14:creationId xmlns:p14="http://schemas.microsoft.com/office/powerpoint/2010/main" val="218593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7CA559-B6C7-4378-83AE-448B1FCB3F15}"/>
              </a:ext>
            </a:extLst>
          </p:cNvPr>
          <p:cNvSpPr>
            <a:spLocks noGrp="1"/>
          </p:cNvSpPr>
          <p:nvPr>
            <p:ph type="body" sz="quarter" idx="10"/>
          </p:nvPr>
        </p:nvSpPr>
        <p:spPr/>
        <p:txBody>
          <a:bodyPr/>
          <a:lstStyle/>
          <a:p>
            <a:r>
              <a:rPr lang="en-US" b="1" dirty="0"/>
              <a:t>Authorizing Legislation</a:t>
            </a:r>
          </a:p>
        </p:txBody>
      </p:sp>
      <p:sp>
        <p:nvSpPr>
          <p:cNvPr id="5" name="Text Placeholder 4">
            <a:extLst>
              <a:ext uri="{FF2B5EF4-FFF2-40B4-BE49-F238E27FC236}">
                <a16:creationId xmlns:a16="http://schemas.microsoft.com/office/drawing/2014/main" id="{840A1A94-3F34-4B14-8D86-FFC45BA52334}"/>
              </a:ext>
            </a:extLst>
          </p:cNvPr>
          <p:cNvSpPr>
            <a:spLocks noGrp="1"/>
          </p:cNvSpPr>
          <p:nvPr>
            <p:ph type="body" sz="quarter" idx="11"/>
          </p:nvPr>
        </p:nvSpPr>
        <p:spPr/>
        <p:txBody>
          <a:bodyPr/>
          <a:lstStyle/>
          <a:p>
            <a:r>
              <a:rPr lang="en-US" dirty="0"/>
              <a:t>Workforce Innovation and Opportunity Act (WIOA)</a:t>
            </a:r>
          </a:p>
        </p:txBody>
      </p:sp>
    </p:spTree>
    <p:extLst>
      <p:ext uri="{BB962C8B-B14F-4D97-AF65-F5344CB8AC3E}">
        <p14:creationId xmlns:p14="http://schemas.microsoft.com/office/powerpoint/2010/main" val="58902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tx2"/>
            </a:solidFill>
          </a:ln>
        </p:spPr>
        <p:txBody>
          <a:bodyPr/>
          <a:lstStyle/>
          <a:p>
            <a:r>
              <a:rPr lang="en-US" b="1" dirty="0"/>
              <a:t>What is the Workforce Innovation &amp; Opportunity Act?</a:t>
            </a:r>
          </a:p>
        </p:txBody>
      </p:sp>
      <p:sp>
        <p:nvSpPr>
          <p:cNvPr id="5" name="Content Placeholder 4"/>
          <p:cNvSpPr>
            <a:spLocks noGrp="1"/>
          </p:cNvSpPr>
          <p:nvPr>
            <p:ph idx="1"/>
          </p:nvPr>
        </p:nvSpPr>
        <p:spPr>
          <a:xfrm>
            <a:off x="2419350" y="2171699"/>
            <a:ext cx="8934450" cy="4005263"/>
          </a:xfrm>
        </p:spPr>
        <p:txBody>
          <a:bodyPr>
            <a:normAutofit fontScale="92500" lnSpcReduction="20000"/>
          </a:bodyPr>
          <a:lstStyle/>
          <a:p>
            <a:r>
              <a:rPr lang="en-US" dirty="0"/>
              <a:t>Signed into law on July 22, 2014. </a:t>
            </a:r>
          </a:p>
          <a:p>
            <a:pPr marL="914400" lvl="2" indent="0">
              <a:buNone/>
            </a:pPr>
            <a:endParaRPr lang="en-US" dirty="0"/>
          </a:p>
          <a:p>
            <a:r>
              <a:rPr lang="en-US" dirty="0"/>
              <a:t>Act passed by a bipartisan majority.</a:t>
            </a:r>
          </a:p>
          <a:p>
            <a:pPr marL="0" indent="0">
              <a:buNone/>
            </a:pPr>
            <a:endParaRPr lang="en-US" dirty="0"/>
          </a:p>
          <a:p>
            <a:r>
              <a:rPr lang="en-US" dirty="0"/>
              <a:t>First legislative reform in 15 years of the public workforce system.</a:t>
            </a:r>
          </a:p>
          <a:p>
            <a:pPr marL="0" indent="0">
              <a:buNone/>
            </a:pPr>
            <a:r>
              <a:rPr lang="en-US" dirty="0"/>
              <a:t>	(previous iterations include the Workforce Investment 	Act, the Job Training Partnership Act, and the 	Comprehensive Employment and Training Act) </a:t>
            </a:r>
          </a:p>
          <a:p>
            <a:pPr marL="0" indent="0">
              <a:buNone/>
            </a:pPr>
            <a:endParaRPr lang="en-US" dirty="0"/>
          </a:p>
          <a:p>
            <a:pPr marL="0" indent="0">
              <a:buNone/>
            </a:pPr>
            <a:r>
              <a:rPr lang="en-US" dirty="0"/>
              <a:t>Up for Reauthorization in 2020</a:t>
            </a:r>
          </a:p>
        </p:txBody>
      </p:sp>
    </p:spTree>
    <p:extLst>
      <p:ext uri="{BB962C8B-B14F-4D97-AF65-F5344CB8AC3E}">
        <p14:creationId xmlns:p14="http://schemas.microsoft.com/office/powerpoint/2010/main" val="22349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9350" y="365125"/>
            <a:ext cx="8934450" cy="796925"/>
          </a:xfrm>
          <a:ln>
            <a:solidFill>
              <a:schemeClr val="tx2"/>
            </a:solidFill>
          </a:ln>
        </p:spPr>
        <p:txBody>
          <a:bodyPr/>
          <a:lstStyle/>
          <a:p>
            <a:r>
              <a:rPr lang="en-US" b="1" dirty="0"/>
              <a:t>WIOA 6 Key Purposes</a:t>
            </a:r>
          </a:p>
        </p:txBody>
      </p:sp>
      <p:sp>
        <p:nvSpPr>
          <p:cNvPr id="5" name="Content Placeholder 4"/>
          <p:cNvSpPr>
            <a:spLocks noGrp="1"/>
          </p:cNvSpPr>
          <p:nvPr>
            <p:ph idx="1"/>
          </p:nvPr>
        </p:nvSpPr>
        <p:spPr>
          <a:xfrm>
            <a:off x="2419350" y="1866900"/>
            <a:ext cx="9505950" cy="4838365"/>
          </a:xfrm>
        </p:spPr>
        <p:txBody>
          <a:bodyPr>
            <a:noAutofit/>
          </a:bodyPr>
          <a:lstStyle/>
          <a:p>
            <a:pPr>
              <a:lnSpc>
                <a:spcPct val="120000"/>
              </a:lnSpc>
              <a:spcBef>
                <a:spcPts val="0"/>
              </a:spcBef>
            </a:pPr>
            <a:r>
              <a:rPr lang="en-US" sz="2000" b="1" dirty="0"/>
              <a:t>Increase opportunities for individuals with barriers </a:t>
            </a:r>
            <a:r>
              <a:rPr lang="en-US" sz="2000" dirty="0"/>
              <a:t>to accessing employment, education, training, and support services they need to succeed.</a:t>
            </a:r>
          </a:p>
          <a:p>
            <a:pPr marL="0" indent="0">
              <a:lnSpc>
                <a:spcPct val="120000"/>
              </a:lnSpc>
              <a:spcBef>
                <a:spcPts val="0"/>
              </a:spcBef>
              <a:buNone/>
            </a:pPr>
            <a:endParaRPr lang="en-US" sz="2000" dirty="0"/>
          </a:p>
          <a:p>
            <a:pPr>
              <a:lnSpc>
                <a:spcPct val="120000"/>
              </a:lnSpc>
              <a:spcBef>
                <a:spcPts val="0"/>
              </a:spcBef>
            </a:pPr>
            <a:r>
              <a:rPr lang="en-US" sz="2000" b="1" dirty="0"/>
              <a:t>Alignment of workforce investment, education, and economic development systems </a:t>
            </a:r>
            <a:r>
              <a:rPr lang="en-US" sz="2000" dirty="0"/>
              <a:t>in support of a comprehensive, accessible, and high-quality workforce development system.</a:t>
            </a:r>
          </a:p>
          <a:p>
            <a:pPr marL="0" indent="0">
              <a:lnSpc>
                <a:spcPct val="120000"/>
              </a:lnSpc>
              <a:spcBef>
                <a:spcPts val="0"/>
              </a:spcBef>
              <a:buNone/>
            </a:pPr>
            <a:endParaRPr lang="en-US" sz="2000" dirty="0"/>
          </a:p>
          <a:p>
            <a:pPr>
              <a:lnSpc>
                <a:spcPct val="120000"/>
              </a:lnSpc>
              <a:spcBef>
                <a:spcPts val="0"/>
              </a:spcBef>
            </a:pPr>
            <a:r>
              <a:rPr lang="en-US" sz="2000" dirty="0"/>
              <a:t>Improve the quality and relevance of workforce, education and economic investment efforts to </a:t>
            </a:r>
            <a:r>
              <a:rPr lang="en-US" sz="2000" b="1" dirty="0"/>
              <a:t>provide workers with skills and credentials necessary to secure and advance in employment with family-sustaining wages and to provide America’s employers with the skilled workers the employers.</a:t>
            </a:r>
            <a:r>
              <a:rPr lang="en-US" sz="2000" dirty="0"/>
              <a:t> </a:t>
            </a:r>
          </a:p>
          <a:p>
            <a:pPr marL="0" indent="0">
              <a:lnSpc>
                <a:spcPct val="120000"/>
              </a:lnSpc>
              <a:spcBef>
                <a:spcPts val="0"/>
              </a:spcBef>
              <a:buNone/>
            </a:pPr>
            <a:endParaRPr lang="en-US" sz="1800" dirty="0"/>
          </a:p>
        </p:txBody>
      </p:sp>
    </p:spTree>
    <p:extLst>
      <p:ext uri="{BB962C8B-B14F-4D97-AF65-F5344CB8AC3E}">
        <p14:creationId xmlns:p14="http://schemas.microsoft.com/office/powerpoint/2010/main" val="376629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9350" y="365125"/>
            <a:ext cx="8934450" cy="796925"/>
          </a:xfrm>
          <a:ln>
            <a:solidFill>
              <a:schemeClr val="tx2"/>
            </a:solidFill>
          </a:ln>
        </p:spPr>
        <p:txBody>
          <a:bodyPr/>
          <a:lstStyle/>
          <a:p>
            <a:r>
              <a:rPr lang="en-US" b="1" dirty="0"/>
              <a:t>WIOA 6 Key Purposes</a:t>
            </a:r>
          </a:p>
        </p:txBody>
      </p:sp>
      <p:sp>
        <p:nvSpPr>
          <p:cNvPr id="5" name="Content Placeholder 4"/>
          <p:cNvSpPr>
            <a:spLocks noGrp="1"/>
          </p:cNvSpPr>
          <p:nvPr>
            <p:ph idx="1"/>
          </p:nvPr>
        </p:nvSpPr>
        <p:spPr>
          <a:xfrm>
            <a:off x="2419350" y="1257300"/>
            <a:ext cx="9505950" cy="5447965"/>
          </a:xfrm>
        </p:spPr>
        <p:txBody>
          <a:bodyPr>
            <a:noAutofit/>
          </a:bodyPr>
          <a:lstStyle/>
          <a:p>
            <a:pPr>
              <a:lnSpc>
                <a:spcPct val="120000"/>
              </a:lnSpc>
              <a:spcBef>
                <a:spcPts val="0"/>
              </a:spcBef>
            </a:pPr>
            <a:endParaRPr lang="en-US" sz="1800" dirty="0"/>
          </a:p>
          <a:p>
            <a:pPr>
              <a:lnSpc>
                <a:spcPct val="120000"/>
              </a:lnSpc>
              <a:spcBef>
                <a:spcPts val="0"/>
              </a:spcBef>
            </a:pPr>
            <a:r>
              <a:rPr lang="en-US" sz="2000" b="1" dirty="0"/>
              <a:t>Promote improvement in the structure and delivery of services </a:t>
            </a:r>
            <a:r>
              <a:rPr lang="en-US" sz="2000" dirty="0"/>
              <a:t>to better address the employment and skill needs of workers, jobseekers, and employers.</a:t>
            </a:r>
          </a:p>
          <a:p>
            <a:pPr>
              <a:lnSpc>
                <a:spcPct val="120000"/>
              </a:lnSpc>
              <a:spcBef>
                <a:spcPts val="0"/>
              </a:spcBef>
            </a:pPr>
            <a:endParaRPr lang="en-US" sz="2000" dirty="0"/>
          </a:p>
          <a:p>
            <a:pPr>
              <a:lnSpc>
                <a:spcPct val="120000"/>
              </a:lnSpc>
              <a:spcBef>
                <a:spcPts val="0"/>
              </a:spcBef>
            </a:pPr>
            <a:r>
              <a:rPr lang="en-US" sz="2000" b="1" dirty="0"/>
              <a:t>Increase the prosperity of workers and employers, the economic growth of communities</a:t>
            </a:r>
            <a:r>
              <a:rPr lang="en-US" sz="2000" dirty="0"/>
              <a:t>, regions, and states, and the global competitiveness of the United States.</a:t>
            </a:r>
          </a:p>
          <a:p>
            <a:pPr>
              <a:lnSpc>
                <a:spcPct val="120000"/>
              </a:lnSpc>
              <a:spcBef>
                <a:spcPts val="0"/>
              </a:spcBef>
            </a:pPr>
            <a:endParaRPr lang="en-US" sz="2000" dirty="0"/>
          </a:p>
          <a:p>
            <a:pPr>
              <a:lnSpc>
                <a:spcPct val="120000"/>
              </a:lnSpc>
              <a:spcBef>
                <a:spcPts val="0"/>
              </a:spcBef>
            </a:pPr>
            <a:r>
              <a:rPr lang="en-US" sz="2000" dirty="0"/>
              <a:t>Provide workforce investment activities that </a:t>
            </a:r>
            <a:r>
              <a:rPr lang="en-US" sz="2000" b="1" dirty="0"/>
              <a:t>increase the employment, retention, and earnings of participants, and increase attainment of recognized postsecondary credentials by participants that improve the quality of the workforce, reduce welfare dependency, increase economic self-sufficiency, meet the skill requirements of employers</a:t>
            </a:r>
            <a:r>
              <a:rPr lang="en-US" sz="2000" dirty="0"/>
              <a:t>.</a:t>
            </a:r>
          </a:p>
        </p:txBody>
      </p:sp>
    </p:spTree>
    <p:extLst>
      <p:ext uri="{BB962C8B-B14F-4D97-AF65-F5344CB8AC3E}">
        <p14:creationId xmlns:p14="http://schemas.microsoft.com/office/powerpoint/2010/main" val="280820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250" y="79375"/>
            <a:ext cx="10942770" cy="1325563"/>
          </a:xfrm>
        </p:spPr>
        <p:txBody>
          <a:bodyPr/>
          <a:lstStyle/>
          <a:p>
            <a:pPr algn="ctr"/>
            <a:r>
              <a:rPr lang="en-US" b="1" dirty="0"/>
              <a:t>Minnesota’s Workforce Development System</a:t>
            </a:r>
          </a:p>
        </p:txBody>
      </p:sp>
      <p:pic>
        <p:nvPicPr>
          <p:cNvPr id="6" name="Picture 5"/>
          <p:cNvPicPr>
            <a:picLocks noChangeAspect="1"/>
          </p:cNvPicPr>
          <p:nvPr/>
        </p:nvPicPr>
        <p:blipFill rotWithShape="1">
          <a:blip r:embed="rId3"/>
          <a:srcRect b="2752"/>
          <a:stretch/>
        </p:blipFill>
        <p:spPr>
          <a:xfrm>
            <a:off x="307713" y="1255574"/>
            <a:ext cx="5323020" cy="5297625"/>
          </a:xfrm>
          <a:prstGeom prst="rect">
            <a:avLst/>
          </a:prstGeom>
        </p:spPr>
      </p:pic>
      <p:sp>
        <p:nvSpPr>
          <p:cNvPr id="2" name="Rectangle 1"/>
          <p:cNvSpPr/>
          <p:nvPr/>
        </p:nvSpPr>
        <p:spPr>
          <a:xfrm>
            <a:off x="6635280" y="1289504"/>
            <a:ext cx="4356570" cy="4925003"/>
          </a:xfrm>
          <a:prstGeom prst="rect">
            <a:avLst/>
          </a:prstGeom>
          <a:solidFill>
            <a:schemeClr val="bg1">
              <a:lumMod val="90000"/>
            </a:schemeClr>
          </a:solidFill>
        </p:spPr>
        <p:txBody>
          <a:bodyPr wrap="square">
            <a:spAutoFit/>
          </a:bodyPr>
          <a:lstStyle/>
          <a:p>
            <a:pPr algn="ctr"/>
            <a:r>
              <a:rPr lang="en-US" sz="2400" b="1" dirty="0">
                <a:solidFill>
                  <a:schemeClr val="tx2"/>
                </a:solidFill>
              </a:rPr>
              <a:t>16 Local WDAs</a:t>
            </a:r>
          </a:p>
          <a:p>
            <a:pPr algn="ctr"/>
            <a:r>
              <a:rPr lang="en-US" sz="2000" dirty="0">
                <a:solidFill>
                  <a:schemeClr val="tx2"/>
                </a:solidFill>
              </a:rPr>
              <a:t>Local board has programming &amp; local system oversight</a:t>
            </a:r>
          </a:p>
          <a:p>
            <a:pPr algn="ctr"/>
            <a:endParaRPr lang="en-US" sz="2000" b="1" dirty="0">
              <a:solidFill>
                <a:schemeClr val="tx2"/>
              </a:solidFill>
            </a:endParaRPr>
          </a:p>
          <a:p>
            <a:pPr algn="ctr"/>
            <a:r>
              <a:rPr lang="en-US" sz="2000" b="1" dirty="0">
                <a:solidFill>
                  <a:schemeClr val="tx2"/>
                </a:solidFill>
              </a:rPr>
              <a:t>6 Regions</a:t>
            </a:r>
          </a:p>
          <a:p>
            <a:pPr algn="ctr"/>
            <a:r>
              <a:rPr lang="en-US" dirty="0">
                <a:solidFill>
                  <a:schemeClr val="tx2"/>
                </a:solidFill>
              </a:rPr>
              <a:t>Comprised of two or more Local Areas</a:t>
            </a:r>
          </a:p>
          <a:p>
            <a:pPr algn="ctr"/>
            <a:endParaRPr lang="en-US" sz="1100" dirty="0">
              <a:solidFill>
                <a:schemeClr val="tx2"/>
              </a:solidFill>
            </a:endParaRPr>
          </a:p>
          <a:p>
            <a:pPr>
              <a:lnSpc>
                <a:spcPct val="107000"/>
              </a:lnSpc>
            </a:pPr>
            <a:endParaRPr lang="en-US" sz="1100" dirty="0">
              <a:solidFill>
                <a:schemeClr val="tx2"/>
              </a:solidFill>
              <a:ea typeface="Calibri" panose="020F0502020204030204" pitchFamily="34" charset="0"/>
              <a:cs typeface="Times New Roman" panose="02020603050405020304" pitchFamily="18" charset="0"/>
            </a:endParaRPr>
          </a:p>
          <a:p>
            <a:pPr algn="ctr">
              <a:lnSpc>
                <a:spcPct val="107000"/>
              </a:lnSpc>
            </a:pPr>
            <a:r>
              <a:rPr lang="en-US" sz="2000" b="1" dirty="0">
                <a:solidFill>
                  <a:schemeClr val="tx2"/>
                </a:solidFill>
                <a:ea typeface="Times New Roman" panose="02020603050405020304" pitchFamily="18" charset="0"/>
                <a:cs typeface="Times New Roman" panose="02020603050405020304" pitchFamily="18" charset="0"/>
              </a:rPr>
              <a:t>State Agencies</a:t>
            </a:r>
            <a:endParaRPr lang="en-US" sz="2000" dirty="0">
              <a:solidFill>
                <a:schemeClr val="tx2"/>
              </a:solidFill>
              <a:ea typeface="Calibri" panose="020F0502020204030204" pitchFamily="34" charset="0"/>
              <a:cs typeface="Times New Roman" panose="02020603050405020304" pitchFamily="18" charset="0"/>
            </a:endParaRPr>
          </a:p>
          <a:p>
            <a:pPr algn="ctr">
              <a:lnSpc>
                <a:spcPct val="107000"/>
              </a:lnSpc>
            </a:pPr>
            <a:r>
              <a:rPr lang="en-US" dirty="0">
                <a:solidFill>
                  <a:schemeClr val="tx2"/>
                </a:solidFill>
                <a:ea typeface="Times New Roman" panose="02020603050405020304" pitchFamily="18" charset="0"/>
                <a:cs typeface="Times New Roman" panose="02020603050405020304" pitchFamily="18" charset="0"/>
              </a:rPr>
              <a:t>Administrative Responsibilities</a:t>
            </a:r>
          </a:p>
          <a:p>
            <a:pPr algn="ctr">
              <a:lnSpc>
                <a:spcPct val="107000"/>
              </a:lnSpc>
            </a:pPr>
            <a:endParaRPr lang="en-US" dirty="0">
              <a:solidFill>
                <a:schemeClr val="tx2"/>
              </a:solidFill>
              <a:ea typeface="Times New Roman" panose="02020603050405020304" pitchFamily="18" charset="0"/>
              <a:cs typeface="Times New Roman" panose="02020603050405020304" pitchFamily="18" charset="0"/>
            </a:endParaRPr>
          </a:p>
          <a:p>
            <a:pPr algn="ctr">
              <a:lnSpc>
                <a:spcPct val="107000"/>
              </a:lnSpc>
            </a:pPr>
            <a:r>
              <a:rPr lang="en-US" b="1" dirty="0">
                <a:solidFill>
                  <a:schemeClr val="tx2"/>
                </a:solidFill>
                <a:ea typeface="Times New Roman" panose="02020603050405020304" pitchFamily="18" charset="0"/>
                <a:cs typeface="Times New Roman" panose="02020603050405020304" pitchFamily="18" charset="0"/>
              </a:rPr>
              <a:t>Governor’s Workforce Development Board</a:t>
            </a:r>
          </a:p>
          <a:p>
            <a:pPr algn="ctr">
              <a:lnSpc>
                <a:spcPct val="107000"/>
              </a:lnSpc>
            </a:pPr>
            <a:r>
              <a:rPr lang="en-US" dirty="0">
                <a:solidFill>
                  <a:schemeClr val="tx2"/>
                </a:solidFill>
                <a:ea typeface="Times New Roman" panose="02020603050405020304" pitchFamily="18" charset="0"/>
                <a:cs typeface="Times New Roman" panose="02020603050405020304" pitchFamily="18" charset="0"/>
              </a:rPr>
              <a:t>Strategies and Support</a:t>
            </a:r>
          </a:p>
          <a:p>
            <a:pPr algn="ctr">
              <a:lnSpc>
                <a:spcPct val="107000"/>
              </a:lnSpc>
            </a:pPr>
            <a:endParaRPr lang="en-US" sz="1100" dirty="0">
              <a:solidFill>
                <a:schemeClr val="tx2"/>
              </a:solidFill>
              <a:ea typeface="Calibri" panose="020F0502020204030204" pitchFamily="34" charset="0"/>
              <a:cs typeface="Times New Roman" panose="02020603050405020304" pitchFamily="18" charset="0"/>
            </a:endParaRPr>
          </a:p>
          <a:p>
            <a:pPr algn="ctr">
              <a:lnSpc>
                <a:spcPct val="107000"/>
              </a:lnSpc>
            </a:pPr>
            <a:r>
              <a:rPr lang="en-US" sz="2000" b="1" dirty="0">
                <a:solidFill>
                  <a:schemeClr val="tx2"/>
                </a:solidFill>
                <a:ea typeface="Calibri" panose="020F0502020204030204" pitchFamily="34" charset="0"/>
                <a:cs typeface="Times New Roman" panose="02020603050405020304" pitchFamily="18" charset="0"/>
              </a:rPr>
              <a:t>50 CareerForce Locations</a:t>
            </a:r>
          </a:p>
          <a:p>
            <a:pPr algn="ctr">
              <a:lnSpc>
                <a:spcPct val="107000"/>
              </a:lnSpc>
            </a:pPr>
            <a:r>
              <a:rPr lang="en-US" dirty="0">
                <a:solidFill>
                  <a:schemeClr val="tx2"/>
                </a:solidFill>
                <a:ea typeface="Calibri" panose="020F0502020204030204" pitchFamily="34" charset="0"/>
                <a:cs typeface="Times New Roman" panose="02020603050405020304" pitchFamily="18" charset="0"/>
              </a:rPr>
              <a:t>Located Statewide</a:t>
            </a:r>
            <a:endParaRPr lang="en-US" dirty="0">
              <a:solidFill>
                <a:schemeClr val="tx2"/>
              </a:solidFill>
              <a:cs typeface="Times New Roman" panose="02020603050405020304" pitchFamily="18" charset="0"/>
            </a:endParaRPr>
          </a:p>
          <a:p>
            <a:pPr algn="ctr">
              <a:lnSpc>
                <a:spcPct val="107000"/>
              </a:lnSpc>
            </a:pPr>
            <a:endParaRPr lang="en-US" dirty="0">
              <a:solidFill>
                <a:srgbClr val="002060"/>
              </a:solidFill>
            </a:endParaRPr>
          </a:p>
        </p:txBody>
      </p:sp>
      <p:pic>
        <p:nvPicPr>
          <p:cNvPr id="9" name="Picture 8" descr="A picture containing drawing&#10;&#10;Description automatically generated">
            <a:extLst>
              <a:ext uri="{FF2B5EF4-FFF2-40B4-BE49-F238E27FC236}">
                <a16:creationId xmlns:a16="http://schemas.microsoft.com/office/drawing/2014/main" id="{1077E136-29E4-438D-87BF-44DFD9ABA3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9505" y="5991121"/>
            <a:ext cx="1195775" cy="787504"/>
          </a:xfrm>
          <a:prstGeom prst="rect">
            <a:avLst/>
          </a:prstGeom>
        </p:spPr>
      </p:pic>
    </p:spTree>
    <p:extLst>
      <p:ext uri="{BB962C8B-B14F-4D97-AF65-F5344CB8AC3E}">
        <p14:creationId xmlns:p14="http://schemas.microsoft.com/office/powerpoint/2010/main" val="24648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0074" y="365125"/>
            <a:ext cx="9915525" cy="1325563"/>
          </a:xfrm>
          <a:ln>
            <a:solidFill>
              <a:schemeClr val="tx2"/>
            </a:solidFill>
          </a:ln>
        </p:spPr>
        <p:txBody>
          <a:bodyPr/>
          <a:lstStyle/>
          <a:p>
            <a:r>
              <a:rPr lang="en-US" dirty="0"/>
              <a:t>WIOA Alignment</a:t>
            </a:r>
          </a:p>
        </p:txBody>
      </p:sp>
      <p:sp>
        <p:nvSpPr>
          <p:cNvPr id="5" name="Content Placeholder 4"/>
          <p:cNvSpPr>
            <a:spLocks noGrp="1"/>
          </p:cNvSpPr>
          <p:nvPr>
            <p:ph sz="quarter" idx="4294967295"/>
          </p:nvPr>
        </p:nvSpPr>
        <p:spPr>
          <a:xfrm>
            <a:off x="642309" y="1838326"/>
            <a:ext cx="7005638" cy="4619625"/>
          </a:xfrm>
        </p:spPr>
        <p:txBody>
          <a:bodyPr>
            <a:normAutofit/>
          </a:bodyPr>
          <a:lstStyle/>
          <a:p>
            <a:r>
              <a:rPr lang="en-US" dirty="0"/>
              <a:t>Strategic alignment with workforce development programs</a:t>
            </a:r>
          </a:p>
          <a:p>
            <a:r>
              <a:rPr lang="en-US" dirty="0"/>
              <a:t>Accountability and transparency</a:t>
            </a:r>
          </a:p>
          <a:p>
            <a:r>
              <a:rPr lang="en-US" dirty="0"/>
              <a:t>Regional collaboration</a:t>
            </a:r>
          </a:p>
          <a:p>
            <a:r>
              <a:rPr lang="en-US" dirty="0"/>
              <a:t>Improves service to employers and promotes work-based learning</a:t>
            </a:r>
          </a:p>
          <a:p>
            <a:r>
              <a:rPr lang="en-US" dirty="0"/>
              <a:t>Access to high quality training</a:t>
            </a:r>
          </a:p>
          <a:p>
            <a:pPr fontAlgn="t"/>
            <a:r>
              <a:rPr lang="en-US" dirty="0"/>
              <a:t>Improves services to individuals with disabilities, people of color and addresses gender inequities</a:t>
            </a:r>
          </a:p>
          <a:p>
            <a:pPr>
              <a:lnSpc>
                <a:spcPct val="150000"/>
              </a:lnSpc>
              <a:buFont typeface="Arial" panose="020B0604020202020204" pitchFamily="34" charset="0"/>
              <a:buChar char="•"/>
            </a:pPr>
            <a:endParaRPr lang="en-US" dirty="0"/>
          </a:p>
        </p:txBody>
      </p:sp>
      <p:grpSp>
        <p:nvGrpSpPr>
          <p:cNvPr id="6" name="Group 5"/>
          <p:cNvGrpSpPr/>
          <p:nvPr/>
        </p:nvGrpSpPr>
        <p:grpSpPr>
          <a:xfrm>
            <a:off x="7650131" y="1838325"/>
            <a:ext cx="3981222" cy="3843843"/>
            <a:chOff x="6001465" y="2078271"/>
            <a:chExt cx="3775479" cy="3852414"/>
          </a:xfrm>
        </p:grpSpPr>
        <p:sp>
          <p:nvSpPr>
            <p:cNvPr id="7" name="Freeform 6"/>
            <p:cNvSpPr/>
            <p:nvPr/>
          </p:nvSpPr>
          <p:spPr>
            <a:xfrm>
              <a:off x="7107448" y="3507595"/>
              <a:ext cx="2572958" cy="2352331"/>
            </a:xfrm>
            <a:custGeom>
              <a:avLst/>
              <a:gdLst>
                <a:gd name="connsiteX0" fmla="*/ 1837869 w 2572958"/>
                <a:gd name="connsiteY0" fmla="*/ 375052 h 2352331"/>
                <a:gd name="connsiteX1" fmla="*/ 2012295 w 2572958"/>
                <a:gd name="connsiteY1" fmla="*/ 211865 h 2352331"/>
                <a:gd name="connsiteX2" fmla="*/ 2180274 w 2572958"/>
                <a:gd name="connsiteY2" fmla="*/ 338025 h 2352331"/>
                <a:gd name="connsiteX3" fmla="*/ 2072168 w 2572958"/>
                <a:gd name="connsiteY3" fmla="*/ 551022 h 2352331"/>
                <a:gd name="connsiteX4" fmla="*/ 2284185 w 2572958"/>
                <a:gd name="connsiteY4" fmla="*/ 879711 h 2352331"/>
                <a:gd name="connsiteX5" fmla="*/ 2522998 w 2572958"/>
                <a:gd name="connsiteY5" fmla="*/ 874934 h 2352331"/>
                <a:gd name="connsiteX6" fmla="*/ 2560078 w 2572958"/>
                <a:gd name="connsiteY6" fmla="*/ 1063157 h 2352331"/>
                <a:gd name="connsiteX7" fmla="*/ 2337297 w 2572958"/>
                <a:gd name="connsiteY7" fmla="*/ 1149313 h 2352331"/>
                <a:gd name="connsiteX8" fmla="*/ 2263664 w 2572958"/>
                <a:gd name="connsiteY8" fmla="*/ 1523084 h 2352331"/>
                <a:gd name="connsiteX9" fmla="*/ 2438861 w 2572958"/>
                <a:gd name="connsiteY9" fmla="*/ 1685444 h 2352331"/>
                <a:gd name="connsiteX10" fmla="*/ 2330892 w 2572958"/>
                <a:gd name="connsiteY10" fmla="*/ 1852828 h 2352331"/>
                <a:gd name="connsiteX11" fmla="*/ 2110736 w 2572958"/>
                <a:gd name="connsiteY11" fmla="*/ 1760169 h 2352331"/>
                <a:gd name="connsiteX12" fmla="*/ 1785907 w 2572958"/>
                <a:gd name="connsiteY12" fmla="*/ 2004131 h 2352331"/>
                <a:gd name="connsiteX13" fmla="*/ 1819340 w 2572958"/>
                <a:gd name="connsiteY13" fmla="*/ 2240641 h 2352331"/>
                <a:gd name="connsiteX14" fmla="*/ 1610792 w 2572958"/>
                <a:gd name="connsiteY14" fmla="*/ 2308580 h 2352331"/>
                <a:gd name="connsiteX15" fmla="*/ 1498496 w 2572958"/>
                <a:gd name="connsiteY15" fmla="*/ 2097763 h 2352331"/>
                <a:gd name="connsiteX16" fmla="*/ 1074462 w 2572958"/>
                <a:gd name="connsiteY16" fmla="*/ 2097763 h 2352331"/>
                <a:gd name="connsiteX17" fmla="*/ 962166 w 2572958"/>
                <a:gd name="connsiteY17" fmla="*/ 2308580 h 2352331"/>
                <a:gd name="connsiteX18" fmla="*/ 753618 w 2572958"/>
                <a:gd name="connsiteY18" fmla="*/ 2240641 h 2352331"/>
                <a:gd name="connsiteX19" fmla="*/ 787051 w 2572958"/>
                <a:gd name="connsiteY19" fmla="*/ 2004131 h 2352331"/>
                <a:gd name="connsiteX20" fmla="*/ 462222 w 2572958"/>
                <a:gd name="connsiteY20" fmla="*/ 1760169 h 2352331"/>
                <a:gd name="connsiteX21" fmla="*/ 242066 w 2572958"/>
                <a:gd name="connsiteY21" fmla="*/ 1852828 h 2352331"/>
                <a:gd name="connsiteX22" fmla="*/ 134097 w 2572958"/>
                <a:gd name="connsiteY22" fmla="*/ 1685444 h 2352331"/>
                <a:gd name="connsiteX23" fmla="*/ 309294 w 2572958"/>
                <a:gd name="connsiteY23" fmla="*/ 1523085 h 2352331"/>
                <a:gd name="connsiteX24" fmla="*/ 235661 w 2572958"/>
                <a:gd name="connsiteY24" fmla="*/ 1149314 h 2352331"/>
                <a:gd name="connsiteX25" fmla="*/ 12880 w 2572958"/>
                <a:gd name="connsiteY25" fmla="*/ 1063157 h 2352331"/>
                <a:gd name="connsiteX26" fmla="*/ 49960 w 2572958"/>
                <a:gd name="connsiteY26" fmla="*/ 874934 h 2352331"/>
                <a:gd name="connsiteX27" fmla="*/ 288773 w 2572958"/>
                <a:gd name="connsiteY27" fmla="*/ 879711 h 2352331"/>
                <a:gd name="connsiteX28" fmla="*/ 500790 w 2572958"/>
                <a:gd name="connsiteY28" fmla="*/ 551022 h 2352331"/>
                <a:gd name="connsiteX29" fmla="*/ 392684 w 2572958"/>
                <a:gd name="connsiteY29" fmla="*/ 338025 h 2352331"/>
                <a:gd name="connsiteX30" fmla="*/ 560663 w 2572958"/>
                <a:gd name="connsiteY30" fmla="*/ 211865 h 2352331"/>
                <a:gd name="connsiteX31" fmla="*/ 735089 w 2572958"/>
                <a:gd name="connsiteY31" fmla="*/ 375052 h 2352331"/>
                <a:gd name="connsiteX32" fmla="*/ 1133550 w 2572958"/>
                <a:gd name="connsiteY32" fmla="*/ 245243 h 2352331"/>
                <a:gd name="connsiteX33" fmla="*/ 1175022 w 2572958"/>
                <a:gd name="connsiteY33" fmla="*/ 10009 h 2352331"/>
                <a:gd name="connsiteX34" fmla="*/ 1397936 w 2572958"/>
                <a:gd name="connsiteY34" fmla="*/ 10009 h 2352331"/>
                <a:gd name="connsiteX35" fmla="*/ 1439407 w 2572958"/>
                <a:gd name="connsiteY35" fmla="*/ 245243 h 2352331"/>
                <a:gd name="connsiteX36" fmla="*/ 1837868 w 2572958"/>
                <a:gd name="connsiteY36" fmla="*/ 375052 h 2352331"/>
                <a:gd name="connsiteX37" fmla="*/ 1837869 w 2572958"/>
                <a:gd name="connsiteY37" fmla="*/ 375052 h 23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2958" h="2352331">
                  <a:moveTo>
                    <a:pt x="1837869" y="375052"/>
                  </a:moveTo>
                  <a:lnTo>
                    <a:pt x="2012295" y="211865"/>
                  </a:lnTo>
                  <a:lnTo>
                    <a:pt x="2180274" y="338025"/>
                  </a:lnTo>
                  <a:lnTo>
                    <a:pt x="2072168" y="551022"/>
                  </a:lnTo>
                  <a:cubicBezTo>
                    <a:pt x="2167050" y="646558"/>
                    <a:pt x="2239190" y="758395"/>
                    <a:pt x="2284185" y="879711"/>
                  </a:cubicBezTo>
                  <a:lnTo>
                    <a:pt x="2522998" y="874934"/>
                  </a:lnTo>
                  <a:lnTo>
                    <a:pt x="2560078" y="1063157"/>
                  </a:lnTo>
                  <a:lnTo>
                    <a:pt x="2337297" y="1149313"/>
                  </a:lnTo>
                  <a:cubicBezTo>
                    <a:pt x="2341373" y="1277087"/>
                    <a:pt x="2316319" y="1404264"/>
                    <a:pt x="2263664" y="1523084"/>
                  </a:cubicBezTo>
                  <a:lnTo>
                    <a:pt x="2438861" y="1685444"/>
                  </a:lnTo>
                  <a:lnTo>
                    <a:pt x="2330892" y="1852828"/>
                  </a:lnTo>
                  <a:lnTo>
                    <a:pt x="2110736" y="1760169"/>
                  </a:lnTo>
                  <a:cubicBezTo>
                    <a:pt x="2022098" y="1860394"/>
                    <a:pt x="1911573" y="1943403"/>
                    <a:pt x="1785907" y="2004131"/>
                  </a:cubicBezTo>
                  <a:lnTo>
                    <a:pt x="1819340" y="2240641"/>
                  </a:lnTo>
                  <a:lnTo>
                    <a:pt x="1610792" y="2308580"/>
                  </a:lnTo>
                  <a:lnTo>
                    <a:pt x="1498496" y="2097763"/>
                  </a:lnTo>
                  <a:cubicBezTo>
                    <a:pt x="1358619" y="2123543"/>
                    <a:pt x="1214340" y="2123543"/>
                    <a:pt x="1074462" y="2097763"/>
                  </a:cubicBezTo>
                  <a:lnTo>
                    <a:pt x="962166" y="2308580"/>
                  </a:lnTo>
                  <a:lnTo>
                    <a:pt x="753618" y="2240641"/>
                  </a:lnTo>
                  <a:lnTo>
                    <a:pt x="787051" y="2004131"/>
                  </a:lnTo>
                  <a:cubicBezTo>
                    <a:pt x="661385" y="1943403"/>
                    <a:pt x="550861" y="1860394"/>
                    <a:pt x="462222" y="1760169"/>
                  </a:cubicBezTo>
                  <a:lnTo>
                    <a:pt x="242066" y="1852828"/>
                  </a:lnTo>
                  <a:lnTo>
                    <a:pt x="134097" y="1685444"/>
                  </a:lnTo>
                  <a:lnTo>
                    <a:pt x="309294" y="1523085"/>
                  </a:lnTo>
                  <a:cubicBezTo>
                    <a:pt x="256640" y="1404265"/>
                    <a:pt x="231586" y="1277087"/>
                    <a:pt x="235661" y="1149314"/>
                  </a:cubicBezTo>
                  <a:lnTo>
                    <a:pt x="12880" y="1063157"/>
                  </a:lnTo>
                  <a:lnTo>
                    <a:pt x="49960" y="874934"/>
                  </a:lnTo>
                  <a:lnTo>
                    <a:pt x="288773" y="879711"/>
                  </a:lnTo>
                  <a:cubicBezTo>
                    <a:pt x="333768" y="758395"/>
                    <a:pt x="405908" y="646558"/>
                    <a:pt x="500790" y="551022"/>
                  </a:cubicBezTo>
                  <a:lnTo>
                    <a:pt x="392684" y="338025"/>
                  </a:lnTo>
                  <a:lnTo>
                    <a:pt x="560663" y="211865"/>
                  </a:lnTo>
                  <a:lnTo>
                    <a:pt x="735089" y="375052"/>
                  </a:lnTo>
                  <a:cubicBezTo>
                    <a:pt x="856680" y="308006"/>
                    <a:pt x="992258" y="263838"/>
                    <a:pt x="1133550" y="245243"/>
                  </a:cubicBezTo>
                  <a:lnTo>
                    <a:pt x="1175022" y="10009"/>
                  </a:lnTo>
                  <a:lnTo>
                    <a:pt x="1397936" y="10009"/>
                  </a:lnTo>
                  <a:lnTo>
                    <a:pt x="1439407" y="245243"/>
                  </a:lnTo>
                  <a:cubicBezTo>
                    <a:pt x="1580700" y="263838"/>
                    <a:pt x="1716278" y="308006"/>
                    <a:pt x="1837868" y="375052"/>
                  </a:cubicBezTo>
                  <a:lnTo>
                    <a:pt x="1837869" y="375052"/>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24920" tIns="575152" rIns="524920" bIns="616292" numCol="1" spcCol="1270" anchor="ctr" anchorCtr="0">
              <a:noAutofit/>
            </a:bodyPr>
            <a:lstStyle/>
            <a:p>
              <a:pPr lvl="0" algn="ctr" defTabSz="844550">
                <a:lnSpc>
                  <a:spcPct val="90000"/>
                </a:lnSpc>
                <a:spcBef>
                  <a:spcPct val="0"/>
                </a:spcBef>
                <a:spcAft>
                  <a:spcPct val="35000"/>
                </a:spcAft>
              </a:pPr>
              <a:r>
                <a:rPr lang="en-US" sz="1900" kern="1200" dirty="0"/>
                <a:t>GWDB</a:t>
              </a:r>
            </a:p>
          </p:txBody>
        </p:sp>
        <p:sp>
          <p:nvSpPr>
            <p:cNvPr id="8" name="Freeform 7"/>
            <p:cNvSpPr/>
            <p:nvPr/>
          </p:nvSpPr>
          <p:spPr>
            <a:xfrm>
              <a:off x="6047469" y="3050256"/>
              <a:ext cx="1854326" cy="1437261"/>
            </a:xfrm>
            <a:custGeom>
              <a:avLst/>
              <a:gdLst>
                <a:gd name="connsiteX0" fmla="*/ 1431866 w 1854326"/>
                <a:gd name="connsiteY0" fmla="*/ 364022 h 1437261"/>
                <a:gd name="connsiteX1" fmla="*/ 1630901 w 1854326"/>
                <a:gd name="connsiteY1" fmla="*/ 266903 h 1437261"/>
                <a:gd name="connsiteX2" fmla="*/ 1748844 w 1854326"/>
                <a:gd name="connsiteY2" fmla="*/ 411320 h 1437261"/>
                <a:gd name="connsiteX3" fmla="*/ 1613921 w 1854326"/>
                <a:gd name="connsiteY3" fmla="*/ 586941 h 1437261"/>
                <a:gd name="connsiteX4" fmla="*/ 1613921 w 1854326"/>
                <a:gd name="connsiteY4" fmla="*/ 850321 h 1437261"/>
                <a:gd name="connsiteX5" fmla="*/ 1748844 w 1854326"/>
                <a:gd name="connsiteY5" fmla="*/ 1025941 h 1437261"/>
                <a:gd name="connsiteX6" fmla="*/ 1630901 w 1854326"/>
                <a:gd name="connsiteY6" fmla="*/ 1170358 h 1437261"/>
                <a:gd name="connsiteX7" fmla="*/ 1431866 w 1854326"/>
                <a:gd name="connsiteY7" fmla="*/ 1073239 h 1437261"/>
                <a:gd name="connsiteX8" fmla="*/ 1109218 w 1854326"/>
                <a:gd name="connsiteY8" fmla="*/ 1204929 h 1437261"/>
                <a:gd name="connsiteX9" fmla="*/ 1058540 w 1854326"/>
                <a:gd name="connsiteY9" fmla="*/ 1420518 h 1437261"/>
                <a:gd name="connsiteX10" fmla="*/ 795786 w 1854326"/>
                <a:gd name="connsiteY10" fmla="*/ 1420518 h 1437261"/>
                <a:gd name="connsiteX11" fmla="*/ 745108 w 1854326"/>
                <a:gd name="connsiteY11" fmla="*/ 1204929 h 1437261"/>
                <a:gd name="connsiteX12" fmla="*/ 422460 w 1854326"/>
                <a:gd name="connsiteY12" fmla="*/ 1073239 h 1437261"/>
                <a:gd name="connsiteX13" fmla="*/ 223425 w 1854326"/>
                <a:gd name="connsiteY13" fmla="*/ 1170358 h 1437261"/>
                <a:gd name="connsiteX14" fmla="*/ 105482 w 1854326"/>
                <a:gd name="connsiteY14" fmla="*/ 1025941 h 1437261"/>
                <a:gd name="connsiteX15" fmla="*/ 240405 w 1854326"/>
                <a:gd name="connsiteY15" fmla="*/ 850320 h 1437261"/>
                <a:gd name="connsiteX16" fmla="*/ 240405 w 1854326"/>
                <a:gd name="connsiteY16" fmla="*/ 586940 h 1437261"/>
                <a:gd name="connsiteX17" fmla="*/ 105482 w 1854326"/>
                <a:gd name="connsiteY17" fmla="*/ 411320 h 1437261"/>
                <a:gd name="connsiteX18" fmla="*/ 223425 w 1854326"/>
                <a:gd name="connsiteY18" fmla="*/ 266903 h 1437261"/>
                <a:gd name="connsiteX19" fmla="*/ 422460 w 1854326"/>
                <a:gd name="connsiteY19" fmla="*/ 364022 h 1437261"/>
                <a:gd name="connsiteX20" fmla="*/ 745108 w 1854326"/>
                <a:gd name="connsiteY20" fmla="*/ 232332 h 1437261"/>
                <a:gd name="connsiteX21" fmla="*/ 795786 w 1854326"/>
                <a:gd name="connsiteY21" fmla="*/ 16743 h 1437261"/>
                <a:gd name="connsiteX22" fmla="*/ 1058540 w 1854326"/>
                <a:gd name="connsiteY22" fmla="*/ 16743 h 1437261"/>
                <a:gd name="connsiteX23" fmla="*/ 1109218 w 1854326"/>
                <a:gd name="connsiteY23" fmla="*/ 232332 h 1437261"/>
                <a:gd name="connsiteX24" fmla="*/ 1431866 w 1854326"/>
                <a:gd name="connsiteY24" fmla="*/ 364022 h 14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4326" h="1437261">
                  <a:moveTo>
                    <a:pt x="1431866" y="364022"/>
                  </a:moveTo>
                  <a:lnTo>
                    <a:pt x="1630901" y="266903"/>
                  </a:lnTo>
                  <a:lnTo>
                    <a:pt x="1748844" y="411320"/>
                  </a:lnTo>
                  <a:lnTo>
                    <a:pt x="1613921" y="586941"/>
                  </a:lnTo>
                  <a:cubicBezTo>
                    <a:pt x="1647009" y="673176"/>
                    <a:pt x="1647009" y="764085"/>
                    <a:pt x="1613921" y="850321"/>
                  </a:cubicBezTo>
                  <a:lnTo>
                    <a:pt x="1748844" y="1025941"/>
                  </a:lnTo>
                  <a:lnTo>
                    <a:pt x="1630901" y="1170358"/>
                  </a:lnTo>
                  <a:lnTo>
                    <a:pt x="1431866" y="1073239"/>
                  </a:lnTo>
                  <a:cubicBezTo>
                    <a:pt x="1342769" y="1136614"/>
                    <a:pt x="1231403" y="1182068"/>
                    <a:pt x="1109218" y="1204929"/>
                  </a:cubicBezTo>
                  <a:lnTo>
                    <a:pt x="1058540" y="1420518"/>
                  </a:lnTo>
                  <a:lnTo>
                    <a:pt x="795786" y="1420518"/>
                  </a:lnTo>
                  <a:lnTo>
                    <a:pt x="745108" y="1204929"/>
                  </a:lnTo>
                  <a:cubicBezTo>
                    <a:pt x="622924" y="1182069"/>
                    <a:pt x="511557" y="1136614"/>
                    <a:pt x="422460" y="1073239"/>
                  </a:cubicBezTo>
                  <a:lnTo>
                    <a:pt x="223425" y="1170358"/>
                  </a:lnTo>
                  <a:lnTo>
                    <a:pt x="105482" y="1025941"/>
                  </a:lnTo>
                  <a:lnTo>
                    <a:pt x="240405" y="850320"/>
                  </a:lnTo>
                  <a:cubicBezTo>
                    <a:pt x="207317" y="764085"/>
                    <a:pt x="207317" y="673176"/>
                    <a:pt x="240405" y="586940"/>
                  </a:cubicBezTo>
                  <a:lnTo>
                    <a:pt x="105482" y="411320"/>
                  </a:lnTo>
                  <a:lnTo>
                    <a:pt x="223425" y="266903"/>
                  </a:lnTo>
                  <a:lnTo>
                    <a:pt x="422460" y="364022"/>
                  </a:lnTo>
                  <a:cubicBezTo>
                    <a:pt x="511557" y="300647"/>
                    <a:pt x="622923" y="255193"/>
                    <a:pt x="745108" y="232332"/>
                  </a:cubicBezTo>
                  <a:lnTo>
                    <a:pt x="795786" y="16743"/>
                  </a:lnTo>
                  <a:lnTo>
                    <a:pt x="1058540" y="16743"/>
                  </a:lnTo>
                  <a:lnTo>
                    <a:pt x="1109218" y="232332"/>
                  </a:lnTo>
                  <a:cubicBezTo>
                    <a:pt x="1231402" y="255192"/>
                    <a:pt x="1342769" y="300647"/>
                    <a:pt x="1431866" y="364022"/>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45320" tIns="386882" rIns="445320" bIns="386882" numCol="1" spcCol="1270" anchor="ctr" anchorCtr="0">
              <a:noAutofit/>
            </a:bodyPr>
            <a:lstStyle/>
            <a:p>
              <a:pPr lvl="0" algn="ctr" defTabSz="800100">
                <a:lnSpc>
                  <a:spcPct val="90000"/>
                </a:lnSpc>
                <a:spcBef>
                  <a:spcPct val="0"/>
                </a:spcBef>
                <a:spcAft>
                  <a:spcPct val="35000"/>
                </a:spcAft>
              </a:pPr>
              <a:r>
                <a:rPr lang="en-US" sz="1800" kern="1200" dirty="0"/>
                <a:t>Regions</a:t>
              </a:r>
            </a:p>
          </p:txBody>
        </p:sp>
        <p:sp>
          <p:nvSpPr>
            <p:cNvPr id="9" name="Freeform 8"/>
            <p:cNvSpPr/>
            <p:nvPr/>
          </p:nvSpPr>
          <p:spPr>
            <a:xfrm>
              <a:off x="7057081" y="2078272"/>
              <a:ext cx="1724715" cy="1724715"/>
            </a:xfrm>
            <a:custGeom>
              <a:avLst/>
              <a:gdLst>
                <a:gd name="connsiteX0" fmla="*/ 1053699 w 1408223"/>
                <a:gd name="connsiteY0" fmla="*/ 356667 h 1408223"/>
                <a:gd name="connsiteX1" fmla="*/ 1261459 w 1408223"/>
                <a:gd name="connsiteY1" fmla="*/ 294052 h 1408223"/>
                <a:gd name="connsiteX2" fmla="*/ 1337907 w 1408223"/>
                <a:gd name="connsiteY2" fmla="*/ 426464 h 1408223"/>
                <a:gd name="connsiteX3" fmla="*/ 1179801 w 1408223"/>
                <a:gd name="connsiteY3" fmla="*/ 575082 h 1408223"/>
                <a:gd name="connsiteX4" fmla="*/ 1179801 w 1408223"/>
                <a:gd name="connsiteY4" fmla="*/ 833140 h 1408223"/>
                <a:gd name="connsiteX5" fmla="*/ 1337907 w 1408223"/>
                <a:gd name="connsiteY5" fmla="*/ 981759 h 1408223"/>
                <a:gd name="connsiteX6" fmla="*/ 1261459 w 1408223"/>
                <a:gd name="connsiteY6" fmla="*/ 1114171 h 1408223"/>
                <a:gd name="connsiteX7" fmla="*/ 1053699 w 1408223"/>
                <a:gd name="connsiteY7" fmla="*/ 1051556 h 1408223"/>
                <a:gd name="connsiteX8" fmla="*/ 830214 w 1408223"/>
                <a:gd name="connsiteY8" fmla="*/ 1180585 h 1408223"/>
                <a:gd name="connsiteX9" fmla="*/ 780560 w 1408223"/>
                <a:gd name="connsiteY9" fmla="*/ 1391818 h 1408223"/>
                <a:gd name="connsiteX10" fmla="*/ 627663 w 1408223"/>
                <a:gd name="connsiteY10" fmla="*/ 1391818 h 1408223"/>
                <a:gd name="connsiteX11" fmla="*/ 578009 w 1408223"/>
                <a:gd name="connsiteY11" fmla="*/ 1180585 h 1408223"/>
                <a:gd name="connsiteX12" fmla="*/ 354524 w 1408223"/>
                <a:gd name="connsiteY12" fmla="*/ 1051556 h 1408223"/>
                <a:gd name="connsiteX13" fmla="*/ 146764 w 1408223"/>
                <a:gd name="connsiteY13" fmla="*/ 1114171 h 1408223"/>
                <a:gd name="connsiteX14" fmla="*/ 70316 w 1408223"/>
                <a:gd name="connsiteY14" fmla="*/ 981759 h 1408223"/>
                <a:gd name="connsiteX15" fmla="*/ 228422 w 1408223"/>
                <a:gd name="connsiteY15" fmla="*/ 833141 h 1408223"/>
                <a:gd name="connsiteX16" fmla="*/ 228422 w 1408223"/>
                <a:gd name="connsiteY16" fmla="*/ 575083 h 1408223"/>
                <a:gd name="connsiteX17" fmla="*/ 70316 w 1408223"/>
                <a:gd name="connsiteY17" fmla="*/ 426464 h 1408223"/>
                <a:gd name="connsiteX18" fmla="*/ 146764 w 1408223"/>
                <a:gd name="connsiteY18" fmla="*/ 294052 h 1408223"/>
                <a:gd name="connsiteX19" fmla="*/ 354524 w 1408223"/>
                <a:gd name="connsiteY19" fmla="*/ 356667 h 1408223"/>
                <a:gd name="connsiteX20" fmla="*/ 578009 w 1408223"/>
                <a:gd name="connsiteY20" fmla="*/ 227638 h 1408223"/>
                <a:gd name="connsiteX21" fmla="*/ 627663 w 1408223"/>
                <a:gd name="connsiteY21" fmla="*/ 16405 h 1408223"/>
                <a:gd name="connsiteX22" fmla="*/ 780560 w 1408223"/>
                <a:gd name="connsiteY22" fmla="*/ 16405 h 1408223"/>
                <a:gd name="connsiteX23" fmla="*/ 830214 w 1408223"/>
                <a:gd name="connsiteY23" fmla="*/ 227638 h 1408223"/>
                <a:gd name="connsiteX24" fmla="*/ 1053699 w 1408223"/>
                <a:gd name="connsiteY24" fmla="*/ 356667 h 140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8223" h="1408223">
                  <a:moveTo>
                    <a:pt x="906399" y="356214"/>
                  </a:moveTo>
                  <a:lnTo>
                    <a:pt x="1057022" y="262927"/>
                  </a:lnTo>
                  <a:lnTo>
                    <a:pt x="1145296" y="351201"/>
                  </a:lnTo>
                  <a:lnTo>
                    <a:pt x="1052009" y="501824"/>
                  </a:lnTo>
                  <a:cubicBezTo>
                    <a:pt x="1087939" y="563619"/>
                    <a:pt x="1106762" y="633867"/>
                    <a:pt x="1106543" y="705348"/>
                  </a:cubicBezTo>
                  <a:lnTo>
                    <a:pt x="1262644" y="789148"/>
                  </a:lnTo>
                  <a:lnTo>
                    <a:pt x="1230333" y="909734"/>
                  </a:lnTo>
                  <a:lnTo>
                    <a:pt x="1053246" y="904256"/>
                  </a:lnTo>
                  <a:cubicBezTo>
                    <a:pt x="1017696" y="966269"/>
                    <a:pt x="966270" y="1017696"/>
                    <a:pt x="904256" y="1053245"/>
                  </a:cubicBezTo>
                  <a:lnTo>
                    <a:pt x="909734" y="1230333"/>
                  </a:lnTo>
                  <a:lnTo>
                    <a:pt x="789148" y="1262644"/>
                  </a:lnTo>
                  <a:lnTo>
                    <a:pt x="705348" y="1106543"/>
                  </a:lnTo>
                  <a:cubicBezTo>
                    <a:pt x="633868" y="1106762"/>
                    <a:pt x="563619" y="1087939"/>
                    <a:pt x="501824" y="1052009"/>
                  </a:cubicBezTo>
                  <a:lnTo>
                    <a:pt x="351201" y="1145296"/>
                  </a:lnTo>
                  <a:lnTo>
                    <a:pt x="262927" y="1057022"/>
                  </a:lnTo>
                  <a:lnTo>
                    <a:pt x="356214" y="906399"/>
                  </a:lnTo>
                  <a:cubicBezTo>
                    <a:pt x="320284" y="844604"/>
                    <a:pt x="301461" y="774356"/>
                    <a:pt x="301680" y="702875"/>
                  </a:cubicBezTo>
                  <a:lnTo>
                    <a:pt x="145579" y="619075"/>
                  </a:lnTo>
                  <a:lnTo>
                    <a:pt x="177890" y="498489"/>
                  </a:lnTo>
                  <a:lnTo>
                    <a:pt x="354977" y="503967"/>
                  </a:lnTo>
                  <a:cubicBezTo>
                    <a:pt x="390527" y="441954"/>
                    <a:pt x="441953" y="390527"/>
                    <a:pt x="503967" y="354978"/>
                  </a:cubicBezTo>
                  <a:lnTo>
                    <a:pt x="498489" y="177890"/>
                  </a:lnTo>
                  <a:lnTo>
                    <a:pt x="619075" y="145579"/>
                  </a:lnTo>
                  <a:lnTo>
                    <a:pt x="702875" y="301680"/>
                  </a:lnTo>
                  <a:cubicBezTo>
                    <a:pt x="774355" y="301461"/>
                    <a:pt x="844604" y="320284"/>
                    <a:pt x="906399" y="356214"/>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89971" tIns="489970" rIns="489971" bIns="489972" numCol="1" spcCol="1270" anchor="ctr" anchorCtr="0">
              <a:noAutofit/>
            </a:bodyPr>
            <a:lstStyle/>
            <a:p>
              <a:pPr lvl="0" algn="ctr" defTabSz="800100">
                <a:lnSpc>
                  <a:spcPct val="90000"/>
                </a:lnSpc>
                <a:spcBef>
                  <a:spcPct val="0"/>
                </a:spcBef>
                <a:spcAft>
                  <a:spcPct val="35000"/>
                </a:spcAft>
              </a:pPr>
              <a:r>
                <a:rPr lang="en-US" sz="1800" kern="1200" dirty="0"/>
                <a:t>LDWA’s</a:t>
              </a:r>
            </a:p>
          </p:txBody>
        </p:sp>
        <p:sp>
          <p:nvSpPr>
            <p:cNvPr id="10" name="Circular Arrow 9"/>
            <p:cNvSpPr/>
            <p:nvPr/>
          </p:nvSpPr>
          <p:spPr>
            <a:xfrm>
              <a:off x="7247364" y="3401105"/>
              <a:ext cx="2529580" cy="2529580"/>
            </a:xfrm>
            <a:prstGeom prst="circularArrow">
              <a:avLst>
                <a:gd name="adj1" fmla="val 4688"/>
                <a:gd name="adj2" fmla="val 299029"/>
                <a:gd name="adj3" fmla="val 2500025"/>
                <a:gd name="adj4" fmla="val 15896495"/>
                <a:gd name="adj5" fmla="val 5469"/>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11" name="Shape 10"/>
            <p:cNvSpPr/>
            <p:nvPr/>
          </p:nvSpPr>
          <p:spPr>
            <a:xfrm>
              <a:off x="6001465" y="2913102"/>
              <a:ext cx="1837898" cy="1837898"/>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12" name="Circular Arrow 11"/>
            <p:cNvSpPr/>
            <p:nvPr/>
          </p:nvSpPr>
          <p:spPr>
            <a:xfrm rot="1066210">
              <a:off x="7010771" y="2078271"/>
              <a:ext cx="1950864" cy="1981624"/>
            </a:xfrm>
            <a:prstGeom prst="circularArrow">
              <a:avLst>
                <a:gd name="adj1" fmla="val 5984"/>
                <a:gd name="adj2" fmla="val 364298"/>
                <a:gd name="adj3" fmla="val 13313824"/>
                <a:gd name="adj4" fmla="val 10508221"/>
                <a:gd name="adj5" fmla="val 6981"/>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gr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7674503" y="5972634"/>
            <a:ext cx="3599325" cy="719511"/>
          </a:xfrm>
          <a:prstGeom prst="rect">
            <a:avLst/>
          </a:prstGeom>
        </p:spPr>
      </p:pic>
    </p:spTree>
    <p:extLst>
      <p:ext uri="{BB962C8B-B14F-4D97-AF65-F5344CB8AC3E}">
        <p14:creationId xmlns:p14="http://schemas.microsoft.com/office/powerpoint/2010/main" val="225717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b="1" dirty="0"/>
              <a:t>Governor’s Workforce Development Board</a:t>
            </a:r>
          </a:p>
        </p:txBody>
      </p:sp>
      <p:sp>
        <p:nvSpPr>
          <p:cNvPr id="5" name="Content Placeholder 2"/>
          <p:cNvSpPr>
            <a:spLocks noGrp="1"/>
          </p:cNvSpPr>
          <p:nvPr>
            <p:ph idx="1"/>
          </p:nvPr>
        </p:nvSpPr>
        <p:spPr>
          <a:xfrm>
            <a:off x="838200" y="1825625"/>
            <a:ext cx="10124440" cy="4351338"/>
          </a:xfrm>
          <a:solidFill>
            <a:schemeClr val="tx2">
              <a:lumMod val="50000"/>
            </a:schemeClr>
          </a:solidFill>
        </p:spPr>
        <p:txBody>
          <a:bodyPr>
            <a:normAutofit/>
          </a:bodyPr>
          <a:lstStyle/>
          <a:p>
            <a:pPr marL="0" indent="0" algn="ctr">
              <a:buNone/>
            </a:pPr>
            <a:r>
              <a:rPr lang="en-US" b="1" dirty="0">
                <a:latin typeface="+mn-lt"/>
              </a:rPr>
              <a:t>VISION: </a:t>
            </a:r>
            <a:r>
              <a:rPr lang="en-US" dirty="0">
                <a:latin typeface="+mn-lt"/>
              </a:rPr>
              <a:t>Minnesota’s public, private and community resources are strategically aligned to competitively position our citizens and businesses for increased and sustained economic prosperity.</a:t>
            </a:r>
          </a:p>
          <a:p>
            <a:pPr marL="0" indent="0" algn="ctr">
              <a:buNone/>
            </a:pPr>
            <a:endParaRPr lang="en-US" dirty="0">
              <a:latin typeface="+mn-lt"/>
            </a:endParaRPr>
          </a:p>
          <a:p>
            <a:pPr marL="0" indent="0" algn="ctr">
              <a:buNone/>
            </a:pPr>
            <a:endParaRPr lang="en-US" dirty="0">
              <a:latin typeface="+mn-lt"/>
            </a:endParaRPr>
          </a:p>
          <a:p>
            <a:pPr marL="0" indent="0" algn="ctr">
              <a:buNone/>
            </a:pPr>
            <a:r>
              <a:rPr lang="en-US" b="1" dirty="0">
                <a:latin typeface="+mn-lt"/>
              </a:rPr>
              <a:t>MISSION: </a:t>
            </a:r>
            <a:r>
              <a:rPr lang="en-US" dirty="0">
                <a:latin typeface="+mn-lt"/>
              </a:rPr>
              <a:t>The GWDB’s mission is to analyze and recommend workforce development policies to the governor and legislature toward talent development, resource alignment and system effectiveness to ensure a globally competitive workforce for Minnesota.</a:t>
            </a:r>
          </a:p>
        </p:txBody>
      </p:sp>
    </p:spTree>
    <p:extLst>
      <p:ext uri="{BB962C8B-B14F-4D97-AF65-F5344CB8AC3E}">
        <p14:creationId xmlns:p14="http://schemas.microsoft.com/office/powerpoint/2010/main" val="568682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nnepin-Carver WDB PowerPoint template" id="{D2B39ABC-2F0A-44C6-8788-4A61AB332A27}" vid="{A5B4CD9D-2A0C-418A-93DD-311CFB03D8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A80AD37407C41A195B99257516CB1" ma:contentTypeVersion="10" ma:contentTypeDescription="Create a new document." ma:contentTypeScope="" ma:versionID="ac6f74bfcd136be3ce0f3c69b7e6a32e">
  <xsd:schema xmlns:xsd="http://www.w3.org/2001/XMLSchema" xmlns:xs="http://www.w3.org/2001/XMLSchema" xmlns:p="http://schemas.microsoft.com/office/2006/metadata/properties" xmlns:ns2="e8ac7105-9ebe-48bd-85bc-76e294b49f4f" xmlns:ns3="66dacab7-a067-4aaf-b88d-e77dc82a1624" xmlns:ns4="d6b7b576-df05-4e7f-85e9-afe965ea5ca6" targetNamespace="http://schemas.microsoft.com/office/2006/metadata/properties" ma:root="true" ma:fieldsID="eb37900a6521c779a3e34c19def02a2d" ns2:_="" ns3:_="" ns4:_="">
    <xsd:import namespace="e8ac7105-9ebe-48bd-85bc-76e294b49f4f"/>
    <xsd:import namespace="66dacab7-a067-4aaf-b88d-e77dc82a1624"/>
    <xsd:import namespace="d6b7b576-df05-4e7f-85e9-afe965ea5ca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c7105-9ebe-48bd-85bc-76e294b49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3ae75ce-4bcd-48ac-ac55-3be0f0d583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dacab7-a067-4aaf-b88d-e77dc82a16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d775d40-1869-4535-9dbc-7a6cb05534a9}" ma:internalName="TaxCatchAll" ma:showField="CatchAllData" ma:web="d6b7b576-df05-4e7f-85e9-afe965ea5ca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b7b576-df05-4e7f-85e9-afe965ea5c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dacab7-a067-4aaf-b88d-e77dc82a1624" xsi:nil="true"/>
    <lcf76f155ced4ddcb4097134ff3c332f xmlns="e8ac7105-9ebe-48bd-85bc-76e294b49f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6E39F4-1998-4C33-A387-9BCA1C26AC5D}"/>
</file>

<file path=customXml/itemProps2.xml><?xml version="1.0" encoding="utf-8"?>
<ds:datastoreItem xmlns:ds="http://schemas.openxmlformats.org/officeDocument/2006/customXml" ds:itemID="{CDCE6BE6-7DB3-4286-AC35-BD63EC37E916}"/>
</file>

<file path=customXml/itemProps3.xml><?xml version="1.0" encoding="utf-8"?>
<ds:datastoreItem xmlns:ds="http://schemas.openxmlformats.org/officeDocument/2006/customXml" ds:itemID="{18B94CA0-AB59-4BE9-BA48-5AC2C2514280}"/>
</file>

<file path=docProps/app.xml><?xml version="1.0" encoding="utf-8"?>
<Properties xmlns="http://schemas.openxmlformats.org/officeDocument/2006/extended-properties" xmlns:vt="http://schemas.openxmlformats.org/officeDocument/2006/docPropsVTypes">
  <Template>Hennepin-Carver WDB PowerPoint template</Template>
  <TotalTime>210</TotalTime>
  <Words>2495</Words>
  <Application>Microsoft Office PowerPoint</Application>
  <PresentationFormat>Widescreen</PresentationFormat>
  <Paragraphs>279</Paragraphs>
  <Slides>27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Segoe UI</vt:lpstr>
      <vt:lpstr>Segoe UI Light</vt:lpstr>
      <vt:lpstr>Wingdings</vt:lpstr>
      <vt:lpstr>Office Theme</vt:lpstr>
      <vt:lpstr>PowerPoint Presentation</vt:lpstr>
      <vt:lpstr>Welcome and Introductions</vt:lpstr>
      <vt:lpstr>PowerPoint Presentation</vt:lpstr>
      <vt:lpstr>What is the Workforce Innovation &amp; Opportunity Act?</vt:lpstr>
      <vt:lpstr>WIOA 6 Key Purposes</vt:lpstr>
      <vt:lpstr>WIOA 6 Key Purposes</vt:lpstr>
      <vt:lpstr>Minnesota’s Workforce Development System</vt:lpstr>
      <vt:lpstr>WIOA Alignment</vt:lpstr>
      <vt:lpstr>Governor’s Workforce Development Board</vt:lpstr>
      <vt:lpstr>PowerPoint Presentation</vt:lpstr>
      <vt:lpstr>PowerPoint Presentation</vt:lpstr>
      <vt:lpstr>PowerPoint Presentation</vt:lpstr>
      <vt:lpstr>PowerPoint Presentation</vt:lpstr>
      <vt:lpstr>PowerPoint Presentation</vt:lpstr>
      <vt:lpstr>Duties of the Hennepin – Carver Workforce Development Board</vt:lpstr>
      <vt:lpstr>Duties of the Hennepin – Carver Workforce Development Board</vt:lpstr>
      <vt:lpstr>Duties of the Hennepin – Carver Workforce Development Board</vt:lpstr>
      <vt:lpstr>Duties of the Hennepin – Carver Workforce Development Board</vt:lpstr>
      <vt:lpstr>PowerPoint Presentation</vt:lpstr>
      <vt:lpstr>Board</vt:lpstr>
      <vt:lpstr>WIOA Dislocated Worker &amp; Minnesota Dislocated Worker Programs</vt:lpstr>
      <vt:lpstr>WIOA Adult</vt:lpstr>
      <vt:lpstr>WIOA Youth</vt:lpstr>
      <vt:lpstr>Minnesota Youth Program (MYP)</vt:lpstr>
      <vt:lpstr>WIOA Common Measures</vt:lpstr>
      <vt:lpstr>Funding</vt:lpstr>
      <vt:lpstr>Workforce Board Staff</vt:lpstr>
    </vt:vector>
  </TitlesOfParts>
  <Company>Hennepin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Kilzer</dc:creator>
  <cp:lastModifiedBy>Anne Kilzer</cp:lastModifiedBy>
  <cp:revision>42</cp:revision>
  <dcterms:created xsi:type="dcterms:W3CDTF">2020-08-27T19:24:30Z</dcterms:created>
  <dcterms:modified xsi:type="dcterms:W3CDTF">2021-03-01T22:00:00Z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0x010100CE2A80AD37407C41A195B99257516CB1</vt:lpwstr>
  </property>
</Properties>
</file>