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2" r:id="rId8"/>
    <p:sldId id="265" r:id="rId9"/>
    <p:sldId id="261" r:id="rId10"/>
    <p:sldId id="26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660"/>
  </p:normalViewPr>
  <p:slideViewPr>
    <p:cSldViewPr snapToGrid="0">
      <p:cViewPr>
        <p:scale>
          <a:sx n="62" d="100"/>
          <a:sy n="62" d="100"/>
        </p:scale>
        <p:origin x="8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8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1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6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7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86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1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85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1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9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FE362-1298-4C8A-A5DA-A6010822D839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5F42-C1E5-496D-8B02-ED976446F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2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3BB30C-2B68-4B9D-AFDD-6F7C51127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b="1" dirty="0"/>
              <a:t>Relationship Between Hennepin and Carver</a:t>
            </a:r>
            <a:endParaRPr lang="en-US" b="1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868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8FC15B-1610-4ED3-B4DF-188EECAC8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External Relationships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01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1F5860-8096-4F54-BB2F-F91A69CC3A61}"/>
              </a:ext>
            </a:extLst>
          </p:cNvPr>
          <p:cNvSpPr txBox="1"/>
          <p:nvPr/>
        </p:nvSpPr>
        <p:spPr>
          <a:xfrm>
            <a:off x="0" y="6591299"/>
            <a:ext cx="12411075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Not Required by WIOA                                                                                                          </a:t>
            </a:r>
            <a:r>
              <a:rPr lang="en-US" sz="1200" b="1" dirty="0" err="1"/>
              <a:t>WIOA</a:t>
            </a:r>
            <a:r>
              <a:rPr lang="en-US" sz="1200" b="1" dirty="0"/>
              <a:t> Required Activities  				                                                                    Not Required by WIOA</a:t>
            </a:r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2D3D6E03-5956-4EF7-9BF3-856AEC4AB592}"/>
              </a:ext>
            </a:extLst>
          </p:cNvPr>
          <p:cNvSpPr/>
          <p:nvPr/>
        </p:nvSpPr>
        <p:spPr>
          <a:xfrm>
            <a:off x="1638299" y="950832"/>
            <a:ext cx="4829175" cy="4444395"/>
          </a:xfrm>
          <a:prstGeom prst="flowChartConnector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14460B72-7F40-43B6-A6FF-7C07EFF27A20}"/>
              </a:ext>
            </a:extLst>
          </p:cNvPr>
          <p:cNvSpPr/>
          <p:nvPr/>
        </p:nvSpPr>
        <p:spPr>
          <a:xfrm>
            <a:off x="5229225" y="1223470"/>
            <a:ext cx="4686300" cy="480060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28DA0814-E2CA-41C7-B613-8F40A94C1B35}"/>
              </a:ext>
            </a:extLst>
          </p:cNvPr>
          <p:cNvSpPr/>
          <p:nvPr/>
        </p:nvSpPr>
        <p:spPr>
          <a:xfrm>
            <a:off x="9105900" y="1314450"/>
            <a:ext cx="2943225" cy="3181350"/>
          </a:xfrm>
          <a:prstGeom prst="flowChartConnector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473B1BB9-4F1E-4467-AA35-BB92E1BD65D7}"/>
              </a:ext>
            </a:extLst>
          </p:cNvPr>
          <p:cNvSpPr/>
          <p:nvPr/>
        </p:nvSpPr>
        <p:spPr>
          <a:xfrm>
            <a:off x="742950" y="4230648"/>
            <a:ext cx="1828799" cy="1752600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4DE81B50-1143-4455-9026-3E3E50EB1ED7}"/>
              </a:ext>
            </a:extLst>
          </p:cNvPr>
          <p:cNvSpPr/>
          <p:nvPr/>
        </p:nvSpPr>
        <p:spPr>
          <a:xfrm>
            <a:off x="2380182" y="4140160"/>
            <a:ext cx="4972050" cy="2451139"/>
          </a:xfrm>
          <a:prstGeom prst="flowChartConnector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6CFDED-57BB-4E82-BC60-9A213C618FCD}"/>
              </a:ext>
            </a:extLst>
          </p:cNvPr>
          <p:cNvSpPr txBox="1"/>
          <p:nvPr/>
        </p:nvSpPr>
        <p:spPr>
          <a:xfrm>
            <a:off x="3060170" y="1104900"/>
            <a:ext cx="1664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Local Strategies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A9755B-CB17-47FC-BBBF-2A0428DFFB7C}"/>
              </a:ext>
            </a:extLst>
          </p:cNvPr>
          <p:cNvSpPr txBox="1"/>
          <p:nvPr/>
        </p:nvSpPr>
        <p:spPr>
          <a:xfrm>
            <a:off x="6696075" y="1790700"/>
            <a:ext cx="1362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Regional Strategies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278834-0FF4-4BBB-BFA0-74309D5F5E91}"/>
              </a:ext>
            </a:extLst>
          </p:cNvPr>
          <p:cNvSpPr txBox="1"/>
          <p:nvPr/>
        </p:nvSpPr>
        <p:spPr>
          <a:xfrm>
            <a:off x="10210800" y="2181225"/>
            <a:ext cx="101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GMWC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FF6F0C-7E10-45C8-93C0-437E51501156}"/>
              </a:ext>
            </a:extLst>
          </p:cNvPr>
          <p:cNvSpPr txBox="1"/>
          <p:nvPr/>
        </p:nvSpPr>
        <p:spPr>
          <a:xfrm>
            <a:off x="1101740" y="4762692"/>
            <a:ext cx="836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MAWB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98BB4D-A301-4B05-BB2F-E4C7F48F3CC5}"/>
              </a:ext>
            </a:extLst>
          </p:cNvPr>
          <p:cNvSpPr txBox="1"/>
          <p:nvPr/>
        </p:nvSpPr>
        <p:spPr>
          <a:xfrm>
            <a:off x="3076574" y="5810057"/>
            <a:ext cx="349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GWDB – DEED Statewide Strategies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05C920-C460-4069-ACC1-4D3494628F8C}"/>
              </a:ext>
            </a:extLst>
          </p:cNvPr>
          <p:cNvSpPr txBox="1"/>
          <p:nvPr/>
        </p:nvSpPr>
        <p:spPr>
          <a:xfrm>
            <a:off x="9915525" y="4844726"/>
            <a:ext cx="2169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GMWC Regional Plan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5252C9-3F59-424B-A0FE-351CEEA95A76}"/>
              </a:ext>
            </a:extLst>
          </p:cNvPr>
          <p:cNvCxnSpPr>
            <a:cxnSpLocks/>
          </p:cNvCxnSpPr>
          <p:nvPr/>
        </p:nvCxnSpPr>
        <p:spPr>
          <a:xfrm flipH="1" flipV="1">
            <a:off x="9572626" y="3314700"/>
            <a:ext cx="504824" cy="160758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0C4BA20-479C-480B-AF42-48C9A4B861FA}"/>
              </a:ext>
            </a:extLst>
          </p:cNvPr>
          <p:cNvCxnSpPr>
            <a:cxnSpLocks/>
          </p:cNvCxnSpPr>
          <p:nvPr/>
        </p:nvCxnSpPr>
        <p:spPr>
          <a:xfrm flipH="1">
            <a:off x="4737089" y="562060"/>
            <a:ext cx="601140" cy="92159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9871501-6893-4438-9627-0F6D5CF68B95}"/>
              </a:ext>
            </a:extLst>
          </p:cNvPr>
          <p:cNvCxnSpPr>
            <a:cxnSpLocks/>
          </p:cNvCxnSpPr>
          <p:nvPr/>
        </p:nvCxnSpPr>
        <p:spPr>
          <a:xfrm flipH="1" flipV="1">
            <a:off x="5562601" y="4471891"/>
            <a:ext cx="2293668" cy="190927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A272B48-EBC6-41F0-8EF7-E01D6938C8D2}"/>
              </a:ext>
            </a:extLst>
          </p:cNvPr>
          <p:cNvSpPr txBox="1"/>
          <p:nvPr/>
        </p:nvSpPr>
        <p:spPr>
          <a:xfrm>
            <a:off x="7804587" y="6315455"/>
            <a:ext cx="176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WIOA State Plan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087E0B-7F97-42E9-9A4F-1C3CFB6F48AE}"/>
              </a:ext>
            </a:extLst>
          </p:cNvPr>
          <p:cNvSpPr txBox="1"/>
          <p:nvPr/>
        </p:nvSpPr>
        <p:spPr>
          <a:xfrm>
            <a:off x="7352232" y="476837"/>
            <a:ext cx="2051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WIOA Region 4 Plan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2929660-BFDA-4F4F-8162-FD5655AFD178}"/>
              </a:ext>
            </a:extLst>
          </p:cNvPr>
          <p:cNvSpPr txBox="1"/>
          <p:nvPr/>
        </p:nvSpPr>
        <p:spPr>
          <a:xfrm>
            <a:off x="70402" y="89922"/>
            <a:ext cx="2678591" cy="1569660"/>
          </a:xfrm>
          <a:prstGeom prst="rect">
            <a:avLst/>
          </a:prstGeom>
          <a:solidFill>
            <a:schemeClr val="accent4">
              <a:lumMod val="20000"/>
              <a:lumOff val="80000"/>
              <a:alpha val="26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Responsible for WDA 9</a:t>
            </a:r>
          </a:p>
          <a:p>
            <a:r>
              <a:rPr lang="en-US" sz="1200" dirty="0"/>
              <a:t>Local Plan: Fernando, Bachaus</a:t>
            </a:r>
          </a:p>
          <a:p>
            <a:r>
              <a:rPr lang="en-US" sz="1200" dirty="0"/>
              <a:t>Regional Plan: Fernando, Bachaus</a:t>
            </a:r>
          </a:p>
          <a:p>
            <a:endParaRPr lang="en-US" sz="1200" b="1" dirty="0"/>
          </a:p>
          <a:p>
            <a:r>
              <a:rPr lang="en-US" sz="1200" b="1" dirty="0"/>
              <a:t>Members from WDA 9</a:t>
            </a:r>
          </a:p>
          <a:p>
            <a:r>
              <a:rPr lang="en-US" sz="1200" dirty="0"/>
              <a:t>GMWC: Fernando, Bachaus, </a:t>
            </a:r>
            <a:r>
              <a:rPr lang="en-US" sz="1200" dirty="0" err="1"/>
              <a:t>Maluchnik</a:t>
            </a:r>
            <a:endParaRPr lang="en-US" sz="1200" dirty="0"/>
          </a:p>
          <a:p>
            <a:r>
              <a:rPr lang="en-US" sz="1200" dirty="0"/>
              <a:t>GWDB: Hughes</a:t>
            </a:r>
          </a:p>
          <a:p>
            <a:r>
              <a:rPr lang="en-US" sz="1200" dirty="0"/>
              <a:t>MAWB: Fernando, Bachaus, Kilzer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558229-0A81-4018-95E2-9463097D52A8}"/>
              </a:ext>
            </a:extLst>
          </p:cNvPr>
          <p:cNvCxnSpPr>
            <a:cxnSpLocks/>
          </p:cNvCxnSpPr>
          <p:nvPr/>
        </p:nvCxnSpPr>
        <p:spPr>
          <a:xfrm flipH="1">
            <a:off x="6057903" y="808641"/>
            <a:ext cx="1498068" cy="207743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58AAC3A-EBE9-43B5-A97E-770B4556891F}"/>
              </a:ext>
            </a:extLst>
          </p:cNvPr>
          <p:cNvSpPr txBox="1"/>
          <p:nvPr/>
        </p:nvSpPr>
        <p:spPr>
          <a:xfrm>
            <a:off x="5190794" y="231895"/>
            <a:ext cx="171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WIOA Local Plan</a:t>
            </a:r>
          </a:p>
        </p:txBody>
      </p:sp>
    </p:spTree>
    <p:extLst>
      <p:ext uri="{BB962C8B-B14F-4D97-AF65-F5344CB8AC3E}">
        <p14:creationId xmlns:p14="http://schemas.microsoft.com/office/powerpoint/2010/main" val="140424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8802CA-62DE-4125-ABE2-98D13AB4E106}"/>
              </a:ext>
            </a:extLst>
          </p:cNvPr>
          <p:cNvSpPr txBox="1"/>
          <p:nvPr/>
        </p:nvSpPr>
        <p:spPr>
          <a:xfrm>
            <a:off x="304800" y="866938"/>
            <a:ext cx="11582400" cy="95410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Joint Powers Agreement 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Outlines the relationship between Hennepin County and Carver County specific to the implementation of WIOA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6122D4-B090-4F3C-A3DC-C7C537134F1D}"/>
              </a:ext>
            </a:extLst>
          </p:cNvPr>
          <p:cNvSpPr txBox="1"/>
          <p:nvPr/>
        </p:nvSpPr>
        <p:spPr>
          <a:xfrm>
            <a:off x="295274" y="2083218"/>
            <a:ext cx="11582399" cy="12618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Operating Agreement Between the Hennepin County Board of Commissioners and </a:t>
            </a:r>
          </a:p>
          <a:p>
            <a:pPr algn="ctr"/>
            <a:r>
              <a:rPr lang="en-US" sz="2000" b="1" dirty="0"/>
              <a:t>the Hennepin-Carver Workforce Development Board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Outlines the relationship between the Workforce Development Board and the Hennepin County Board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C78834-7EE3-44A7-9DC2-5B55907ECDFF}"/>
              </a:ext>
            </a:extLst>
          </p:cNvPr>
          <p:cNvSpPr txBox="1"/>
          <p:nvPr/>
        </p:nvSpPr>
        <p:spPr>
          <a:xfrm>
            <a:off x="295274" y="3578378"/>
            <a:ext cx="6134101" cy="123110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Memorandum of Understanding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Outlines the relationship between the Hennepin County Board, the Hennepin-Carver WDB and One-Stop Delivery Partners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7C90F2-07D0-47B7-A24F-E91B557E679E}"/>
              </a:ext>
            </a:extLst>
          </p:cNvPr>
          <p:cNvSpPr txBox="1"/>
          <p:nvPr/>
        </p:nvSpPr>
        <p:spPr>
          <a:xfrm>
            <a:off x="6705601" y="4329069"/>
            <a:ext cx="5333999" cy="1538883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Hennepin-Carver </a:t>
            </a:r>
          </a:p>
          <a:p>
            <a:pPr algn="ctr"/>
            <a:r>
              <a:rPr lang="en-US" sz="2000" b="1" dirty="0"/>
              <a:t>Workforce Development Board Bylaws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Outlines how the Workforce Development Board carries out its responsibilities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C948E3-F517-4B3C-A74D-EC40768AECA0}"/>
              </a:ext>
            </a:extLst>
          </p:cNvPr>
          <p:cNvSpPr txBox="1"/>
          <p:nvPr/>
        </p:nvSpPr>
        <p:spPr>
          <a:xfrm>
            <a:off x="3000373" y="174991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Foundation Documents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D1CC77-05EB-4BD8-B033-7796F7D8D97F}"/>
              </a:ext>
            </a:extLst>
          </p:cNvPr>
          <p:cNvSpPr txBox="1"/>
          <p:nvPr/>
        </p:nvSpPr>
        <p:spPr>
          <a:xfrm>
            <a:off x="295273" y="5759679"/>
            <a:ext cx="6134101" cy="954107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Infrastructure Funding Agreement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Describes cost allocation methodology among partners</a:t>
            </a:r>
          </a:p>
        </p:txBody>
      </p:sp>
    </p:spTree>
    <p:extLst>
      <p:ext uri="{BB962C8B-B14F-4D97-AF65-F5344CB8AC3E}">
        <p14:creationId xmlns:p14="http://schemas.microsoft.com/office/powerpoint/2010/main" val="2430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445D0A6-1642-4AFB-BFD9-3B88E088C6DC}"/>
              </a:ext>
            </a:extLst>
          </p:cNvPr>
          <p:cNvSpPr txBox="1"/>
          <p:nvPr/>
        </p:nvSpPr>
        <p:spPr>
          <a:xfrm>
            <a:off x="176212" y="1123812"/>
            <a:ext cx="11839575" cy="369332"/>
          </a:xfrm>
          <a:prstGeom prst="rect">
            <a:avLst/>
          </a:prstGeom>
          <a:noFill/>
          <a:ln w="31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Chief Elected Official: Hennepin County (Commissioner Fernando)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72F116-A054-4066-907C-AEAE69D74667}"/>
              </a:ext>
            </a:extLst>
          </p:cNvPr>
          <p:cNvSpPr txBox="1"/>
          <p:nvPr/>
        </p:nvSpPr>
        <p:spPr>
          <a:xfrm>
            <a:off x="176212" y="1543391"/>
            <a:ext cx="11839575" cy="230832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numCol="2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Administrative: Hennepin County</a:t>
            </a:r>
            <a:endParaRPr lang="en-US" i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Management of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Monitoring of Carver County Programs and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Payments to Carver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Management of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Policies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7AEE25-D9AB-4665-AD10-2441D19DCCFD}"/>
              </a:ext>
            </a:extLst>
          </p:cNvPr>
          <p:cNvSpPr txBox="1"/>
          <p:nvPr/>
        </p:nvSpPr>
        <p:spPr>
          <a:xfrm>
            <a:off x="167580" y="3687205"/>
            <a:ext cx="11908096" cy="369332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Service Delivery: Hennepin County and Carver County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0F6476-131C-45C1-A31E-7BE3770FFB04}"/>
              </a:ext>
            </a:extLst>
          </p:cNvPr>
          <p:cNvSpPr txBox="1"/>
          <p:nvPr/>
        </p:nvSpPr>
        <p:spPr>
          <a:xfrm>
            <a:off x="176212" y="4056537"/>
            <a:ext cx="11908096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Hennepin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Contracts for Services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Monitoring and Oversight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86D299-B2BA-4FB1-872C-65219CE45747}"/>
              </a:ext>
            </a:extLst>
          </p:cNvPr>
          <p:cNvSpPr txBox="1"/>
          <p:nvPr/>
        </p:nvSpPr>
        <p:spPr>
          <a:xfrm>
            <a:off x="5249168" y="5006392"/>
            <a:ext cx="6612890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Contracted Provider (Sole Source per JPA)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Carver County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i="1" dirty="0"/>
              <a:t>RFPs for Services in Carver County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i="1" dirty="0"/>
              <a:t>Contracts for Services in Carver County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i="1" dirty="0"/>
              <a:t>Provides Services in Carver County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i="1" dirty="0"/>
              <a:t>Monitoring and Oversight of Services in Carver County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3E328A-B982-4C8A-8105-513F8E29DD2A}"/>
              </a:ext>
            </a:extLst>
          </p:cNvPr>
          <p:cNvSpPr txBox="1"/>
          <p:nvPr/>
        </p:nvSpPr>
        <p:spPr>
          <a:xfrm>
            <a:off x="726807" y="5030114"/>
            <a:ext cx="4029343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Contracted Providers via RFP Process: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HIRED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err="1"/>
              <a:t>Avivo</a:t>
            </a:r>
            <a:r>
              <a:rPr lang="en-US" dirty="0"/>
              <a:t>/Teamsters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Tree Trust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err="1"/>
              <a:t>Brooklynk</a:t>
            </a: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Ka </a:t>
            </a:r>
            <a:r>
              <a:rPr lang="en-US" dirty="0" err="1"/>
              <a:t>Joog</a:t>
            </a:r>
            <a:endParaRPr lang="en-US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324317A1-6BDB-49E4-83E6-66047E690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212" y="61305"/>
            <a:ext cx="11839575" cy="104250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0049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7AB12C-274F-4047-B810-BC232E382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447490"/>
              </p:ext>
            </p:extLst>
          </p:nvPr>
        </p:nvGraphicFramePr>
        <p:xfrm>
          <a:off x="409575" y="719664"/>
          <a:ext cx="11620500" cy="585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5025">
                  <a:extLst>
                    <a:ext uri="{9D8B030D-6E8A-4147-A177-3AD203B41FA5}">
                      <a16:colId xmlns:a16="http://schemas.microsoft.com/office/drawing/2014/main" val="1703531078"/>
                    </a:ext>
                  </a:extLst>
                </a:gridCol>
                <a:gridCol w="9515475">
                  <a:extLst>
                    <a:ext uri="{9D8B030D-6E8A-4147-A177-3AD203B41FA5}">
                      <a16:colId xmlns:a16="http://schemas.microsoft.com/office/drawing/2014/main" val="2025651497"/>
                    </a:ext>
                  </a:extLst>
                </a:gridCol>
              </a:tblGrid>
              <a:tr h="909111">
                <a:tc>
                  <a:txBody>
                    <a:bodyPr/>
                    <a:lstStyle/>
                    <a:p>
                      <a:r>
                        <a:rPr lang="en-US" dirty="0"/>
                        <a:t>Hennepin-Carver</a:t>
                      </a:r>
                    </a:p>
                    <a:p>
                      <a:r>
                        <a:rPr lang="en-US" dirty="0"/>
                        <a:t>Joint Powers Agreement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Duties per Workforce Innovation and Opportunity 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428399"/>
                  </a:ext>
                </a:extLst>
              </a:tr>
              <a:tr h="1465528">
                <a:tc>
                  <a:txBody>
                    <a:bodyPr/>
                    <a:lstStyle/>
                    <a:p>
                      <a:r>
                        <a:rPr lang="en-US" dirty="0"/>
                        <a:t>Chief Elected Official</a:t>
                      </a:r>
                    </a:p>
                    <a:p>
                      <a:r>
                        <a:rPr lang="en-US" i="1" dirty="0"/>
                        <a:t>Hennepin 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Identify Regions with WDB          Approve Additional Partners          Fiscal Agent  </a:t>
                      </a:r>
                    </a:p>
                    <a:p>
                      <a:r>
                        <a:rPr lang="en-US" dirty="0"/>
                        <a:t>Performance                                  Appoint WDB                                    Grant Recipient</a:t>
                      </a:r>
                    </a:p>
                    <a:p>
                      <a:r>
                        <a:rPr lang="en-US" dirty="0"/>
                        <a:t>OSO                                                 JPA                                                       Regional Strategies                                            </a:t>
                      </a:r>
                    </a:p>
                    <a:p>
                      <a:r>
                        <a:rPr lang="en-US" dirty="0"/>
                        <a:t>Rapid Response                             Bylaws in place</a:t>
                      </a:r>
                    </a:p>
                    <a:p>
                      <a:r>
                        <a:rPr lang="en-US" dirty="0"/>
                        <a:t>MOU with Board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637943"/>
                  </a:ext>
                </a:extLst>
              </a:tr>
              <a:tr h="1465528">
                <a:tc>
                  <a:txBody>
                    <a:bodyPr/>
                    <a:lstStyle/>
                    <a:p>
                      <a:r>
                        <a:rPr lang="en-US" dirty="0"/>
                        <a:t>Administrative</a:t>
                      </a:r>
                    </a:p>
                    <a:p>
                      <a:r>
                        <a:rPr lang="en-US" i="1" dirty="0"/>
                        <a:t>Hennepin 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Identify Regions with CEO           Conflict of Interest                             Approve Additional Partners</a:t>
                      </a:r>
                    </a:p>
                    <a:p>
                      <a:r>
                        <a:rPr lang="en-US" dirty="0"/>
                        <a:t>Statewide LMI System                  Procurement Compliance                 Policy for Service Delivery</a:t>
                      </a:r>
                    </a:p>
                    <a:p>
                      <a:r>
                        <a:rPr lang="en-US" dirty="0"/>
                        <a:t>Performance                                  ITA Policies                                          4 Year Plan</a:t>
                      </a:r>
                    </a:p>
                    <a:p>
                      <a:r>
                        <a:rPr lang="en-US" dirty="0"/>
                        <a:t>DW Eligibility                                 Select Providers                                  Program Oversight   </a:t>
                      </a:r>
                    </a:p>
                    <a:p>
                      <a:r>
                        <a:rPr lang="en-US" dirty="0"/>
                        <a:t>OJT Reimbursement Rate            Financial Reports                                WDB Budget</a:t>
                      </a:r>
                    </a:p>
                    <a:p>
                      <a:r>
                        <a:rPr lang="en-US" dirty="0"/>
                        <a:t>Work with Required Partners      MOU with Board                                MOU with Partners</a:t>
                      </a:r>
                    </a:p>
                    <a:p>
                      <a:r>
                        <a:rPr lang="en-US" dirty="0"/>
                        <a:t>Regional 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947343"/>
                  </a:ext>
                </a:extLst>
              </a:tr>
              <a:tr h="1465528">
                <a:tc>
                  <a:txBody>
                    <a:bodyPr/>
                    <a:lstStyle/>
                    <a:p>
                      <a:r>
                        <a:rPr lang="en-US" dirty="0"/>
                        <a:t>Service Providers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162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69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5485BC-89FC-4358-9D0A-FF53EFB0E066}"/>
              </a:ext>
            </a:extLst>
          </p:cNvPr>
          <p:cNvSpPr txBox="1"/>
          <p:nvPr/>
        </p:nvSpPr>
        <p:spPr>
          <a:xfrm>
            <a:off x="498474" y="112178"/>
            <a:ext cx="11582399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Operating Agreement Between the Hennepin County Board of Commissioners and </a:t>
            </a:r>
          </a:p>
          <a:p>
            <a:pPr algn="ctr"/>
            <a:r>
              <a:rPr lang="en-US" b="1" dirty="0"/>
              <a:t>the Hennepin-Carver Workforce Development Board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Outlines the relationship between the Workforce Development Board and the Hennepin County Board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2A20D2-7073-4350-9BD9-84D74FA940D2}"/>
              </a:ext>
            </a:extLst>
          </p:cNvPr>
          <p:cNvSpPr txBox="1"/>
          <p:nvPr/>
        </p:nvSpPr>
        <p:spPr>
          <a:xfrm>
            <a:off x="498473" y="1571625"/>
            <a:ext cx="11493501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CEO Functions</a:t>
            </a:r>
          </a:p>
          <a:p>
            <a:r>
              <a:rPr lang="en-US" sz="1200" dirty="0"/>
              <a:t>Authorize and establishes the WDB; appoint members of the WDB; review and approve bylaws; set general policy directions for the local area and the WDB; approve the budget of the WDB; review and approve the proposed local plan; review and approve the WDB’s designation of an OSO Agreement.</a:t>
            </a:r>
          </a:p>
          <a:p>
            <a:endParaRPr lang="en-US" sz="1200" dirty="0"/>
          </a:p>
          <a:p>
            <a:r>
              <a:rPr lang="en-US" sz="1200" b="1" dirty="0"/>
              <a:t>Authorization and Purpose of the WDB</a:t>
            </a:r>
            <a:endParaRPr lang="en-US" sz="1200" dirty="0"/>
          </a:p>
          <a:p>
            <a:r>
              <a:rPr lang="en-US" sz="1200" dirty="0"/>
              <a:t>Coordinate activities with the CEO; provide strategic and operational oversight in collaboration with partners; assist in the achievement of the state and regional strategic vision and goals outlined in the state plan; maximize and continue to improve the quality of services, customer satisfaction, effectiveness of services.</a:t>
            </a:r>
          </a:p>
          <a:p>
            <a:r>
              <a:rPr lang="en-US" sz="1200" dirty="0"/>
              <a:t>Oversight of services.</a:t>
            </a:r>
          </a:p>
          <a:p>
            <a:r>
              <a:rPr lang="en-US" sz="1200" dirty="0"/>
              <a:t>Composition.</a:t>
            </a:r>
          </a:p>
          <a:p>
            <a:r>
              <a:rPr lang="en-US" sz="1200" dirty="0"/>
              <a:t>Duties: Local plan; one-stop delivery system; identification of youth services providers; identification of eligible training services providers; identification of intensive services providers; local performance measures; employer linkages; connecting, brokering, coaching. Cannot provide training services or be designated as the OSO without approval from the CEO and Governor. </a:t>
            </a:r>
          </a:p>
          <a:p>
            <a:endParaRPr lang="en-US" sz="1200" dirty="0"/>
          </a:p>
          <a:p>
            <a:r>
              <a:rPr lang="en-US" sz="1200" b="1" dirty="0"/>
              <a:t>Contents of the Local Plan</a:t>
            </a:r>
          </a:p>
          <a:p>
            <a:r>
              <a:rPr lang="en-US" sz="1200" dirty="0"/>
              <a:t>Subject to the approval of the CEO and shall include workforce identification; one-stop delivery system; performance levels; adult employment and training; activity coordination; youth activities; public comment; fiscal agent; competitive process description; other information.</a:t>
            </a:r>
          </a:p>
          <a:p>
            <a:endParaRPr lang="en-US" sz="1200" dirty="0"/>
          </a:p>
          <a:p>
            <a:r>
              <a:rPr lang="en-US" sz="1200" b="1" dirty="0"/>
              <a:t>Budget and Administration</a:t>
            </a:r>
          </a:p>
          <a:p>
            <a:r>
              <a:rPr lang="en-US" sz="1200" dirty="0"/>
              <a:t>CEO is grant recipient; Hennepin is fiscal agent; disbursal of funds at direction of WDB; budget approved by WDB.</a:t>
            </a:r>
          </a:p>
          <a:p>
            <a:endParaRPr lang="en-US" sz="1200" dirty="0"/>
          </a:p>
          <a:p>
            <a:r>
              <a:rPr lang="en-US" sz="1200" b="1" dirty="0"/>
              <a:t>Establishment of One-Stop Delivery System</a:t>
            </a:r>
          </a:p>
          <a:p>
            <a:r>
              <a:rPr lang="en-US" sz="1200" dirty="0"/>
              <a:t>OSO; One-Stop partners; WDB oversight. </a:t>
            </a:r>
          </a:p>
          <a:p>
            <a:endParaRPr lang="en-US" sz="1200" b="1" dirty="0"/>
          </a:p>
          <a:p>
            <a:r>
              <a:rPr lang="en-US" sz="1200" b="1" dirty="0"/>
              <a:t>Miscellaneous</a:t>
            </a:r>
          </a:p>
          <a:p>
            <a:r>
              <a:rPr lang="en-US" sz="1200" dirty="0"/>
              <a:t>Sunshine provision; conflict of interest.</a:t>
            </a:r>
          </a:p>
          <a:p>
            <a:endParaRPr lang="en-US" sz="1200" dirty="0"/>
          </a:p>
          <a:p>
            <a:r>
              <a:rPr lang="en-US" sz="1200" b="1" dirty="0"/>
              <a:t>Signatures</a:t>
            </a:r>
          </a:p>
          <a:p>
            <a:r>
              <a:rPr lang="en-US" sz="1200" dirty="0"/>
              <a:t>County Attorney’s Office, County Administrator, Hennepin Board Chair, Hennepin Clerk, Hennepin-Carver WDB Chair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b="1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b="1" dirty="0"/>
          </a:p>
          <a:p>
            <a:endParaRPr lang="en-US" sz="1200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960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41C8A5-9E85-4EE6-A197-5FB1862DC78F}"/>
              </a:ext>
            </a:extLst>
          </p:cNvPr>
          <p:cNvSpPr txBox="1"/>
          <p:nvPr/>
        </p:nvSpPr>
        <p:spPr>
          <a:xfrm>
            <a:off x="162560" y="187174"/>
            <a:ext cx="11917680" cy="92333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Memorandum of Understanding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Outlines the relationship between the Hennepin County Board, the Hennepin-Carver WDB and One-Stop Delivery Partners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E4F5FC-6B51-4152-98EC-2B0480FE1504}"/>
              </a:ext>
            </a:extLst>
          </p:cNvPr>
          <p:cNvSpPr txBox="1"/>
          <p:nvPr/>
        </p:nvSpPr>
        <p:spPr>
          <a:xfrm>
            <a:off x="438150" y="1673974"/>
            <a:ext cx="1131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Current document dates: July 1, 2018- June 30, 2025</a:t>
            </a:r>
          </a:p>
          <a:p>
            <a:endParaRPr lang="en-US" dirty="0"/>
          </a:p>
          <a:p>
            <a:r>
              <a:rPr lang="en-US" dirty="0"/>
              <a:t>The MOU must be renewed every 3 years, however, DEED approved an extension for the Hennepin-Carver Workforce Development Area on August 20, 2021 as the new CareerForce Center location has been identified and secured.</a:t>
            </a:r>
          </a:p>
        </p:txBody>
      </p:sp>
    </p:spTree>
    <p:extLst>
      <p:ext uri="{BB962C8B-B14F-4D97-AF65-F5344CB8AC3E}">
        <p14:creationId xmlns:p14="http://schemas.microsoft.com/office/powerpoint/2010/main" val="224822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239B66-9256-4115-BDE4-9E1E5C24F018}"/>
              </a:ext>
            </a:extLst>
          </p:cNvPr>
          <p:cNvSpPr txBox="1"/>
          <p:nvPr/>
        </p:nvSpPr>
        <p:spPr>
          <a:xfrm>
            <a:off x="182880" y="193040"/>
            <a:ext cx="11907520" cy="92333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Infrastructure Funding Agreement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Describes cost allocation methodology among partners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8847A7-8689-48CC-B04F-026DD5DD2F5B}"/>
              </a:ext>
            </a:extLst>
          </p:cNvPr>
          <p:cNvSpPr txBox="1"/>
          <p:nvPr/>
        </p:nvSpPr>
        <p:spPr>
          <a:xfrm>
            <a:off x="182880" y="1695235"/>
            <a:ext cx="1190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Hennepin-Carver Workforce Development Area Infrastructure Funding Agreement is currently under review with the One-Stop partners.</a:t>
            </a:r>
          </a:p>
        </p:txBody>
      </p:sp>
    </p:spTree>
    <p:extLst>
      <p:ext uri="{BB962C8B-B14F-4D97-AF65-F5344CB8AC3E}">
        <p14:creationId xmlns:p14="http://schemas.microsoft.com/office/powerpoint/2010/main" val="2952762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0415EF-59E6-4676-B1A4-18DAA286E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25347"/>
            <a:ext cx="680132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Workforce Development Board Membership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418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A3C634-C47A-488E-B29B-B97F8DA4D480}"/>
              </a:ext>
            </a:extLst>
          </p:cNvPr>
          <p:cNvSpPr txBox="1"/>
          <p:nvPr/>
        </p:nvSpPr>
        <p:spPr>
          <a:xfrm>
            <a:off x="142241" y="138603"/>
            <a:ext cx="11937999" cy="92333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Hennepin-Carver Workforce Development Board Bylaws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Outlines how the Workforce Development Board carries out its responsibilities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4E3F4B-BED9-4F44-A9DA-E5221A7DE492}"/>
              </a:ext>
            </a:extLst>
          </p:cNvPr>
          <p:cNvSpPr txBox="1"/>
          <p:nvPr/>
        </p:nvSpPr>
        <p:spPr>
          <a:xfrm>
            <a:off x="142241" y="1061933"/>
            <a:ext cx="1193799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 persons having substantial management, hiring or policy responsibility within their organization</a:t>
            </a:r>
          </a:p>
          <a:p>
            <a:endParaRPr lang="en-US" b="1" dirty="0"/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Membership Required:</a:t>
            </a:r>
          </a:p>
          <a:p>
            <a:r>
              <a:rPr lang="en-US" dirty="0"/>
              <a:t>	</a:t>
            </a:r>
            <a:r>
              <a:rPr lang="en-US" b="1" dirty="0"/>
              <a:t>50% Private Industry </a:t>
            </a:r>
            <a:r>
              <a:rPr lang="en-US" dirty="0"/>
              <a:t>(10*)</a:t>
            </a:r>
          </a:p>
          <a:p>
            <a:r>
              <a:rPr lang="en-US" dirty="0"/>
              <a:t>		At least two must be small business (2)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20% Workforce </a:t>
            </a:r>
            <a:r>
              <a:rPr lang="en-US" dirty="0"/>
              <a:t>(3)</a:t>
            </a:r>
          </a:p>
          <a:p>
            <a:r>
              <a:rPr lang="en-US" dirty="0"/>
              <a:t>		Must include two or more from labor organizations  (2) </a:t>
            </a:r>
          </a:p>
          <a:p>
            <a:r>
              <a:rPr lang="en-US" dirty="0"/>
              <a:t>		Must include one or more from joint-labor management or union affiliated registered apprenticeship (1)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b="1" dirty="0"/>
              <a:t>ABE</a:t>
            </a:r>
            <a:r>
              <a:rPr lang="en-US" dirty="0"/>
              <a:t> (1)</a:t>
            </a:r>
          </a:p>
          <a:p>
            <a:r>
              <a:rPr lang="en-US" dirty="0"/>
              <a:t>	</a:t>
            </a:r>
            <a:r>
              <a:rPr lang="en-US" b="1" dirty="0"/>
              <a:t>Higher Education </a:t>
            </a:r>
            <a:r>
              <a:rPr lang="en-US" dirty="0"/>
              <a:t>(1)</a:t>
            </a:r>
          </a:p>
          <a:p>
            <a:r>
              <a:rPr lang="en-US" dirty="0"/>
              <a:t>	</a:t>
            </a:r>
            <a:r>
              <a:rPr lang="en-US" b="1" dirty="0"/>
              <a:t>Economic and Community Development </a:t>
            </a:r>
            <a:r>
              <a:rPr lang="en-US" dirty="0"/>
              <a:t>(1)</a:t>
            </a:r>
          </a:p>
          <a:p>
            <a:r>
              <a:rPr lang="en-US" dirty="0"/>
              <a:t>	</a:t>
            </a:r>
            <a:r>
              <a:rPr lang="en-US" b="1" dirty="0"/>
              <a:t>Wagner-</a:t>
            </a:r>
            <a:r>
              <a:rPr lang="en-US" b="1" dirty="0" err="1"/>
              <a:t>Peyse</a:t>
            </a:r>
            <a:r>
              <a:rPr lang="en-US" dirty="0" err="1"/>
              <a:t>r</a:t>
            </a:r>
            <a:r>
              <a:rPr lang="en-US" dirty="0"/>
              <a:t> (1)</a:t>
            </a:r>
          </a:p>
          <a:p>
            <a:r>
              <a:rPr lang="en-US" dirty="0"/>
              <a:t>	</a:t>
            </a:r>
            <a:r>
              <a:rPr lang="en-US" b="1" dirty="0"/>
              <a:t>Rehabilitation Services </a:t>
            </a:r>
            <a:r>
              <a:rPr lang="en-US" dirty="0"/>
              <a:t>(1)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May include:</a:t>
            </a:r>
          </a:p>
          <a:p>
            <a:r>
              <a:rPr lang="en-US" dirty="0"/>
              <a:t>	</a:t>
            </a:r>
            <a:r>
              <a:rPr lang="en-US" b="1" dirty="0"/>
              <a:t>One or more community based organizations </a:t>
            </a:r>
            <a:r>
              <a:rPr lang="en-US" dirty="0"/>
              <a:t>(1)</a:t>
            </a:r>
          </a:p>
          <a:p>
            <a:r>
              <a:rPr lang="en-US" dirty="0"/>
              <a:t>	</a:t>
            </a:r>
            <a:r>
              <a:rPr lang="en-US" b="1" dirty="0"/>
              <a:t>One or more youth organization </a:t>
            </a:r>
            <a:r>
              <a:rPr lang="en-US" dirty="0"/>
              <a:t>(1)</a:t>
            </a:r>
          </a:p>
          <a:p>
            <a:endParaRPr lang="en-US" dirty="0"/>
          </a:p>
          <a:p>
            <a:r>
              <a:rPr lang="en-US" dirty="0"/>
              <a:t>																       (*indicates number currently on H-C WDB)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9318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961</Words>
  <Application>Microsoft Office PowerPoint</Application>
  <PresentationFormat>Widescreen</PresentationFormat>
  <Paragraphs>159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Office Theme</vt:lpstr>
      <vt:lpstr>Relationship Between Hennepin and Carver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Workforce Development Board Membership</vt:lpstr>
      <vt:lpstr>PowerPoint Presentation</vt:lpstr>
      <vt:lpstr>External Relationships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Between Hennepin and Carver</dc:title>
  <dc:creator>Anne Kilzer</dc:creator>
  <cp:lastModifiedBy>Anna Mullikin</cp:lastModifiedBy>
  <cp:revision>13</cp:revision>
  <dcterms:created xsi:type="dcterms:W3CDTF">2019-12-11T06:36:52Z</dcterms:created>
  <dcterms:modified xsi:type="dcterms:W3CDTF">2022-12-05T15:32:52Z</dcterms:modified>
</cp:coreProperties>
</file>